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2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76" r:id="rId2"/>
    <p:sldId id="560" r:id="rId3"/>
    <p:sldId id="558" r:id="rId4"/>
    <p:sldId id="660" r:id="rId5"/>
    <p:sldId id="572" r:id="rId6"/>
    <p:sldId id="661" r:id="rId7"/>
    <p:sldId id="662" r:id="rId8"/>
    <p:sldId id="548" r:id="rId9"/>
    <p:sldId id="547" r:id="rId10"/>
    <p:sldId id="568" r:id="rId11"/>
    <p:sldId id="663" r:id="rId12"/>
    <p:sldId id="561" r:id="rId13"/>
    <p:sldId id="550" r:id="rId14"/>
    <p:sldId id="562" r:id="rId15"/>
    <p:sldId id="563" r:id="rId16"/>
    <p:sldId id="573" r:id="rId17"/>
    <p:sldId id="564" r:id="rId18"/>
    <p:sldId id="565" r:id="rId19"/>
    <p:sldId id="567" r:id="rId20"/>
    <p:sldId id="566" r:id="rId21"/>
    <p:sldId id="551" r:id="rId22"/>
    <p:sldId id="559" r:id="rId23"/>
    <p:sldId id="569" r:id="rId24"/>
    <p:sldId id="570" r:id="rId25"/>
    <p:sldId id="571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Open Sans" panose="020B0606030504020204" pitchFamily="34" charset="0"/>
      <p:regular r:id="rId34"/>
      <p:bold r:id="rId35"/>
    </p:embeddedFont>
    <p:embeddedFont>
      <p:font typeface="PT Sans Caption" panose="020B0603020203020204" pitchFamily="34" charset="-52"/>
      <p:regular r:id="rId36"/>
      <p:bold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A5778F-BAA4-4742-AC11-87790D76153E}">
          <p14:sldIdLst>
            <p14:sldId id="276"/>
            <p14:sldId id="560"/>
          </p14:sldIdLst>
        </p14:section>
        <p14:section name="Раздел по умолчанию" id="{C22F2FF5-B6D6-483D-8A77-4E7E7A42B07F}">
          <p14:sldIdLst>
            <p14:sldId id="558"/>
            <p14:sldId id="660"/>
            <p14:sldId id="572"/>
            <p14:sldId id="661"/>
            <p14:sldId id="662"/>
            <p14:sldId id="548"/>
            <p14:sldId id="547"/>
            <p14:sldId id="568"/>
            <p14:sldId id="663"/>
            <p14:sldId id="561"/>
            <p14:sldId id="550"/>
            <p14:sldId id="562"/>
            <p14:sldId id="563"/>
            <p14:sldId id="573"/>
            <p14:sldId id="564"/>
            <p14:sldId id="565"/>
            <p14:sldId id="567"/>
            <p14:sldId id="566"/>
            <p14:sldId id="551"/>
            <p14:sldId id="559"/>
            <p14:sldId id="569"/>
            <p14:sldId id="570"/>
            <p14:sldId id="5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омякова Полина" initials="ХП" lastIdx="8" clrIdx="0">
    <p:extLst>
      <p:ext uri="{19B8F6BF-5375-455C-9EA6-DF929625EA0E}">
        <p15:presenceInfo xmlns:p15="http://schemas.microsoft.com/office/powerpoint/2012/main" userId="S::p.khomyakova@crpt.ru::2205f5fc-9bdf-42f6-8e2a-328df2c338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8F200"/>
    <a:srgbClr val="EAEA00"/>
    <a:srgbClr val="A7A9AC"/>
    <a:srgbClr val="C7C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9C633-B790-490D-B6B9-51E8CDDC6A8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567A3-BBF3-40C3-9B0E-EE7FDE90F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0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err="1"/>
              <a:t>Notes</a:t>
            </a:r>
            <a:r>
              <a:rPr lang="ru-RU"/>
              <a:t> view: </a:t>
            </a:r>
            <a:fld id="{128CEAFE-FA94-43E5-B0FF-D47E1CCDD1B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0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6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err="1"/>
              <a:t>Notes</a:t>
            </a:r>
            <a:r>
              <a:rPr lang="ru-RU" dirty="0"/>
              <a:t> </a:t>
            </a:r>
            <a:r>
              <a:rPr lang="ru-RU" dirty="0" err="1"/>
              <a:t>view</a:t>
            </a:r>
            <a:r>
              <a:rPr lang="ru-RU" dirty="0"/>
              <a:t>: </a:t>
            </a:r>
            <a:fld id="{128CEAFE-FA94-43E5-B0FF-D47E1CCDD1B4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96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10" Type="http://schemas.openxmlformats.org/officeDocument/2006/relationships/image" Target="../media/image2.png"/><Relationship Id="rId4" Type="http://schemas.openxmlformats.org/officeDocument/2006/relationships/tags" Target="../tags/tag3.xml"/><Relationship Id="rId9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F24B1-C550-4E63-B398-0391877BA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1CE374-FE3D-4EBF-A888-C58A5231B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496E7-BF96-447F-AB5C-BFB656EE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C6BFDF-9575-421A-A54F-5312DCFF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489D9-0F8F-428F-A315-D937A1F0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CC319-B5AC-41CC-AE94-73856683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FF437-0816-4176-AB94-201C75CC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83F6C-4FB1-4378-BDBA-C3B71F12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C14F9-689F-4C73-9FF1-69B866B5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E8C8C-F56D-4F9F-96D4-9292299E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4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5036FC-7C4E-44EE-A7CA-44827DC67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BBC8E9-8AC7-4050-A277-931CD15AE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C03BD-4E1B-4ACC-ACA3-B05434CB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685FC-22DF-48D5-81DE-6BD45E0F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EEB6D5-F6B2-4324-8AD2-9F501C6C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63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83906052-BB93-4A9D-83D9-844459518E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defRPr>
            </a:lvl1pPr>
          </a:lstStyle>
          <a:p>
            <a:endParaRPr lang="ru-RU" dirty="0"/>
          </a:p>
        </p:txBody>
      </p:sp>
      <p:sp>
        <p:nvSpPr>
          <p:cNvPr id="7" name="Copyright" hidden="1"/>
          <p:cNvSpPr txBox="1"/>
          <p:nvPr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Group, Inc. All rights reserved.</a:t>
            </a:r>
          </a:p>
        </p:txBody>
      </p:sp>
      <p:sp>
        <p:nvSpPr>
          <p:cNvPr id="10" name="FooterSimple" hidden="1"/>
          <p:cNvSpPr txBox="1"/>
          <p:nvPr>
            <p:custDataLst>
              <p:tags r:id="rId4"/>
            </p:custDataLst>
          </p:nvPr>
        </p:nvSpPr>
        <p:spPr>
          <a:xfrm rot="16200000">
            <a:off x="10561320" y="5069411"/>
            <a:ext cx="2743200" cy="1938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20181031_Обзор проекта маркировки_Добродеев ВГТРК_v1.pptx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29400" y="151901"/>
            <a:ext cx="10933801" cy="941796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  <a:sym typeface="+mj-lt"/>
              </a:defRPr>
            </a:lvl1pPr>
          </a:lstStyle>
          <a:p>
            <a:r>
              <a:rPr lang="ru-RU"/>
              <a:t>Click to add title</a:t>
            </a:r>
            <a:endParaRPr lang="ru-RU" dirty="0"/>
          </a:p>
        </p:txBody>
      </p:sp>
      <p:sp>
        <p:nvSpPr>
          <p:cNvPr id="9" name="Прямоугольник 8" hidden="1">
            <a:extLst>
              <a:ext uri="{FF2B5EF4-FFF2-40B4-BE49-F238E27FC236}">
                <a16:creationId xmlns:a16="http://schemas.microsoft.com/office/drawing/2014/main" id="{F88B0A4A-81C2-4AF4-8CDF-D8E328599450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0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34BCF03-6C5B-4350-BA9D-EE4F26037FD1}"/>
              </a:ext>
            </a:extLst>
          </p:cNvPr>
          <p:cNvSpPr/>
          <p:nvPr userDrawn="1"/>
        </p:nvSpPr>
        <p:spPr>
          <a:xfrm>
            <a:off x="0" y="0"/>
            <a:ext cx="12192000" cy="115570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4" name="Copyright" hidden="1">
            <a:extLst>
              <a:ext uri="{FF2B5EF4-FFF2-40B4-BE49-F238E27FC236}">
                <a16:creationId xmlns:a16="http://schemas.microsoft.com/office/drawing/2014/main" id="{1858C75B-F07A-482D-9831-0E1B64875A66}"/>
              </a:ext>
            </a:extLst>
          </p:cNvPr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Copyright © 2018 by The Boston Consulting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Group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,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Inc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.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All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</a:t>
            </a:r>
            <a:r>
              <a:rPr lang="ru-RU" sz="700" dirty="0" err="1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rights</a:t>
            </a: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 reserved.</a:t>
            </a:r>
          </a:p>
        </p:txBody>
      </p:sp>
      <p:sp>
        <p:nvSpPr>
          <p:cNvPr id="15" name="FooterSimple" hidden="1">
            <a:extLst>
              <a:ext uri="{FF2B5EF4-FFF2-40B4-BE49-F238E27FC236}">
                <a16:creationId xmlns:a16="http://schemas.microsoft.com/office/drawing/2014/main" id="{A721DD66-78CF-4C71-9C53-DDE41B927AE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 rot="16200000">
            <a:off x="10561320" y="5069411"/>
            <a:ext cx="2743200" cy="1938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700" dirty="0">
                <a:solidFill>
                  <a:schemeClr val="bg1">
                    <a:lumMod val="50000"/>
                  </a:schemeClr>
                </a:solidFill>
                <a:latin typeface="PT Sans Caption" panose="020B0603020203020204" charset="0"/>
                <a:sym typeface="PT Sans Caption" panose="020B0603020203020204" charset="0"/>
              </a:rPr>
              <a:t>20181031_Обзор проекта маркировки_Добродеев ВГТРК_v1.pptx</a:t>
            </a:r>
          </a:p>
        </p:txBody>
      </p:sp>
      <p:pic>
        <p:nvPicPr>
          <p:cNvPr id="16" name="Picture 36">
            <a:extLst>
              <a:ext uri="{FF2B5EF4-FFF2-40B4-BE49-F238E27FC236}">
                <a16:creationId xmlns:a16="http://schemas.microsoft.com/office/drawing/2014/main" id="{001B5898-55BE-4638-8CFF-48B4C3CCC58F}"/>
              </a:ext>
            </a:extLst>
          </p:cNvPr>
          <p:cNvPicPr preferRelativeResize="0"/>
          <p:nvPr userDrawn="1"/>
        </p:nvPicPr>
        <p:blipFill rotWithShape="1">
          <a:blip r:embed="rId10" cstate="print">
            <a:alphaModFix/>
          </a:blip>
          <a:srcRect l="-57" t="571" r="55" b="32592"/>
          <a:stretch/>
        </p:blipFill>
        <p:spPr>
          <a:xfrm>
            <a:off x="11366927" y="102516"/>
            <a:ext cx="731204" cy="941556"/>
          </a:xfrm>
          <a:custGeom>
            <a:avLst/>
            <a:gdLst>
              <a:gd name="connsiteX0" fmla="*/ 193149 w 1158868"/>
              <a:gd name="connsiteY0" fmla="*/ 0 h 1492250"/>
              <a:gd name="connsiteX1" fmla="*/ 965719 w 1158868"/>
              <a:gd name="connsiteY1" fmla="*/ 0 h 1492250"/>
              <a:gd name="connsiteX2" fmla="*/ 1158868 w 1158868"/>
              <a:gd name="connsiteY2" fmla="*/ 193149 h 1492250"/>
              <a:gd name="connsiteX3" fmla="*/ 1158868 w 1158868"/>
              <a:gd name="connsiteY3" fmla="*/ 1299101 h 1492250"/>
              <a:gd name="connsiteX4" fmla="*/ 965719 w 1158868"/>
              <a:gd name="connsiteY4" fmla="*/ 1492250 h 1492250"/>
              <a:gd name="connsiteX5" fmla="*/ 193149 w 1158868"/>
              <a:gd name="connsiteY5" fmla="*/ 1492250 h 1492250"/>
              <a:gd name="connsiteX6" fmla="*/ 0 w 1158868"/>
              <a:gd name="connsiteY6" fmla="*/ 1299101 h 1492250"/>
              <a:gd name="connsiteX7" fmla="*/ 0 w 1158868"/>
              <a:gd name="connsiteY7" fmla="*/ 193149 h 1492250"/>
              <a:gd name="connsiteX8" fmla="*/ 193149 w 1158868"/>
              <a:gd name="connsiteY8" fmla="*/ 0 h 14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8868" h="1492250">
                <a:moveTo>
                  <a:pt x="193149" y="0"/>
                </a:moveTo>
                <a:lnTo>
                  <a:pt x="965719" y="0"/>
                </a:lnTo>
                <a:cubicBezTo>
                  <a:pt x="1072392" y="0"/>
                  <a:pt x="1158868" y="86476"/>
                  <a:pt x="1158868" y="193149"/>
                </a:cubicBezTo>
                <a:lnTo>
                  <a:pt x="1158868" y="1299101"/>
                </a:lnTo>
                <a:cubicBezTo>
                  <a:pt x="1158868" y="1405774"/>
                  <a:pt x="1072392" y="1492250"/>
                  <a:pt x="965719" y="1492250"/>
                </a:cubicBezTo>
                <a:lnTo>
                  <a:pt x="193149" y="1492250"/>
                </a:lnTo>
                <a:cubicBezTo>
                  <a:pt x="86476" y="1492250"/>
                  <a:pt x="0" y="1405774"/>
                  <a:pt x="0" y="1299101"/>
                </a:cubicBezTo>
                <a:lnTo>
                  <a:pt x="0" y="193149"/>
                </a:lnTo>
                <a:cubicBezTo>
                  <a:pt x="0" y="86476"/>
                  <a:pt x="86476" y="0"/>
                  <a:pt x="193149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9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7BC3970F-5583-41A2-A218-363495D62B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600" b="1" i="0" baseline="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739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ru-RU" dirty="0"/>
          </a:p>
        </p:txBody>
      </p:sp>
      <p:pic>
        <p:nvPicPr>
          <p:cNvPr id="15" name="Shape 54"/>
          <p:cNvPicPr preferRelativeResize="0"/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54" y="5060515"/>
            <a:ext cx="4015278" cy="130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56"/>
          <p:cNvPicPr preferRelativeResize="0"/>
          <p:nvPr userDrawn="1"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626245" y="562045"/>
            <a:ext cx="1346725" cy="2594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34752" y="2034605"/>
            <a:ext cx="5698159" cy="139449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направления деятельности ЦРПТ</a:t>
            </a:r>
            <a:br>
              <a:rPr lang="ru-RU" dirty="0"/>
            </a:br>
            <a:r>
              <a:rPr lang="ru-RU" dirty="0"/>
              <a:t>Июнь, 2018</a:t>
            </a:r>
          </a:p>
        </p:txBody>
      </p:sp>
    </p:spTree>
    <p:extLst>
      <p:ext uri="{BB962C8B-B14F-4D97-AF65-F5344CB8AC3E}">
        <p14:creationId xmlns:p14="http://schemas.microsoft.com/office/powerpoint/2010/main" val="952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790BF-A5B2-45A8-86D8-2479602C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EDBA84-7AF9-4EF9-87A1-CDAFFD5E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F1E517-E469-4B19-B54A-1694BC8C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B4A4D-01B5-4F55-91C1-8345939B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9FA999-37EF-4C8A-82B0-6D6F51B7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4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112DE-B166-46CC-8221-EA53A7FE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6018DB-0BE7-4A76-8516-2E1B750F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48F4F-3CE6-47E1-910E-892789D9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F5599-7B55-4750-9772-E46C136C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7E4B5-FF71-45BD-B9B0-20617ADA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16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53B31-D623-46E7-B5C1-6562AB1C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1E47F2-B14E-49BB-9205-84CB8555E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BF1FC4-F804-4D62-8306-818206F1E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EEADA3-1F64-4C66-9E91-E3CD3827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CB8736-EDEA-4D59-817C-2D62B475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93E961-FAD2-48BD-837B-33197E29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01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A578F-8188-4EEA-9729-EAE61D39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6884AC-AE85-4996-856C-2609C17BF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4CD1E0-3110-4505-BE29-ABE1CFC9F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8BF824-51BF-4401-A102-01B66C7E8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40679A-4FB6-4EB3-B22F-A1A0935B1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FF7F49-9685-42D3-8E95-6A09571A6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6FDEF1-B79C-4B23-911D-C1476A36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ACA413-7C10-4E47-BBA5-DF687D35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37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BE9DC-5F28-4387-996F-AF3504F1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B4DC63-EF0E-4023-9B1B-92C5AF95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56ECF7-FD0D-4F81-8BE1-2592F6AC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EF07CB-F6EA-4377-83CF-63B4A954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75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782213-5CDF-4ACC-A36B-2057C793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F78C7D-58C7-4380-9623-0DC1344E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5E9202-1998-4C41-A938-FE2C72A0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57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98752-9061-452C-A2A3-71CA943C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7FF40-EC18-4377-B8E2-B9AB83F84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C70760-2E21-4BD3-B53D-A9D7DF226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7D132-6BD0-4549-A336-61507BF4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B033B7-FCE7-4689-84E7-F34BF01F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0285E3-2FC2-46CC-A1D9-10D5A421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71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752EF-23C5-4FBC-9649-B987599B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51E62B-E35C-4F12-B89E-648C83B3B9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1DA447-5104-48C0-B63F-E20D411F7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8F3018-3285-4E46-9943-0B8701C2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4BA1-98D4-4A12-A432-565595167A31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B41DFD-AEB6-4FD9-9E94-3F49910F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29A4B4-4BBA-4FBB-AE7E-867EB1D43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88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ACA41-F4AD-4C9B-9AF7-F1BC517F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CB4A4-BB8F-4143-B8D8-796E8BFC6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4B01A8-98DE-476A-BD69-C074FA40B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4BA1-98D4-4A12-A432-565595167A31}" type="datetimeFigureOut">
              <a:rPr lang="ru-RU" smtClean="0"/>
              <a:pPr/>
              <a:t>13.01.2020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6D9EFD-92F0-446B-8993-71F5C67B7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4B3FD-DA78-424C-B55D-E3D3B330D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1F31-AC5F-4344-8024-0B78B0B44A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9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9.xml"/><Relationship Id="rId7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42.png"/><Relationship Id="rId3" Type="http://schemas.openxmlformats.org/officeDocument/2006/relationships/tags" Target="../tags/tag21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41.png"/><Relationship Id="rId2" Type="http://schemas.openxmlformats.org/officeDocument/2006/relationships/tags" Target="../tags/tag20.xml"/><Relationship Id="rId16" Type="http://schemas.openxmlformats.org/officeDocument/2006/relationships/image" Target="../media/image45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jpeg"/><Relationship Id="rId11" Type="http://schemas.openxmlformats.org/officeDocument/2006/relationships/image" Target="../media/image40.png"/><Relationship Id="rId5" Type="http://schemas.openxmlformats.org/officeDocument/2006/relationships/image" Target="../media/image32.jpe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5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3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23.xml"/><Relationship Id="rId7" Type="http://schemas.openxmlformats.org/officeDocument/2006/relationships/image" Target="../media/image58.jpeg"/><Relationship Id="rId12" Type="http://schemas.openxmlformats.org/officeDocument/2006/relationships/image" Target="../media/image63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41.png"/><Relationship Id="rId7" Type="http://schemas.openxmlformats.org/officeDocument/2006/relationships/image" Target="../media/image68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35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12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3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2.jpeg"/><Relationship Id="rId4" Type="http://schemas.openxmlformats.org/officeDocument/2006/relationships/tags" Target="../tags/tag13.xml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4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4.png"/><Relationship Id="rId4" Type="http://schemas.openxmlformats.org/officeDocument/2006/relationships/tags" Target="../tags/tag15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7.xml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11" Type="http://schemas.openxmlformats.org/officeDocument/2006/relationships/image" Target="../media/image31.jpe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0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9.xml"/><Relationship Id="rId7" Type="http://schemas.openxmlformats.org/officeDocument/2006/relationships/image" Target="../media/image19.emf"/><Relationship Id="rId2" Type="http://schemas.openxmlformats.org/officeDocument/2006/relationships/tags" Target="../tags/tag1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5.png"/><Relationship Id="rId5" Type="http://schemas.openxmlformats.org/officeDocument/2006/relationships/image" Target="../media/image33.jpe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7" name="Picture 53" descr="G:\Реваз\Презентация Реваз\Легкая промушленность\cover-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2192000" cy="6876788"/>
          </a:xfrm>
          <a:prstGeom prst="rect">
            <a:avLst/>
          </a:prstGeom>
          <a:noFill/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E841189-6E24-49EA-9893-B74D2F36E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9" name="Rectangle 25"/>
          <p:cNvSpPr/>
          <p:nvPr/>
        </p:nvSpPr>
        <p:spPr>
          <a:xfrm>
            <a:off x="0" y="-2"/>
            <a:ext cx="12192000" cy="6876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113F97A-8142-40BA-8E6E-664690AEFD51}"/>
              </a:ext>
            </a:extLst>
          </p:cNvPr>
          <p:cNvSpPr txBox="1">
            <a:spLocks/>
          </p:cNvSpPr>
          <p:nvPr/>
        </p:nvSpPr>
        <p:spPr>
          <a:xfrm>
            <a:off x="4448135" y="2062718"/>
            <a:ext cx="7471011" cy="2551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ts val="4400"/>
              </a:lnSpc>
            </a:pPr>
            <a:r>
              <a:rPr lang="ru-RU" sz="40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Система обязательной маркировки товаров</a:t>
            </a:r>
            <a:br>
              <a:rPr lang="ru-RU" sz="3200" dirty="0">
                <a:latin typeface="PT Sans Caption" panose="020B0603020203020204" pitchFamily="34" charset="-52"/>
                <a:ea typeface="PT Sans Caption" panose="020B0603020203020204" pitchFamily="34" charset="-52"/>
              </a:rPr>
            </a:br>
            <a:br>
              <a:rPr lang="ru-RU" sz="3200" dirty="0">
                <a:latin typeface="PT Sans Caption" panose="020B0603020203020204" pitchFamily="34" charset="-52"/>
                <a:ea typeface="PT Sans Caption" panose="020B0603020203020204" pitchFamily="34" charset="-52"/>
              </a:rPr>
            </a:br>
            <a:r>
              <a:rPr lang="ru-RU" sz="28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Александр Долгиев</a:t>
            </a:r>
            <a:endParaRPr lang="en-US" sz="2800" dirty="0">
              <a:latin typeface="PT Sans Caption" pitchFamily="34" charset="-52"/>
            </a:endParaRPr>
          </a:p>
        </p:txBody>
      </p:sp>
      <p:pic>
        <p:nvPicPr>
          <p:cNvPr id="15" name="Рисунок 14" descr="crpt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2554" y="4866184"/>
            <a:ext cx="3821815" cy="1402805"/>
          </a:xfrm>
          <a:prstGeom prst="rect">
            <a:avLst/>
          </a:prstGeom>
        </p:spPr>
      </p:pic>
      <p:pic>
        <p:nvPicPr>
          <p:cNvPr id="16" name="Picture 80" descr="G:\Реваз\Презентация Реваз\Заставка\CZ-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0034" y="567771"/>
            <a:ext cx="1355123" cy="2606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135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/>
          <p:nvPr/>
        </p:nvSpPr>
        <p:spPr>
          <a:xfrm>
            <a:off x="6234223" y="2348612"/>
            <a:ext cx="5270205" cy="564715"/>
          </a:xfrm>
          <a:prstGeom prst="rect">
            <a:avLst/>
          </a:prstGeom>
          <a:solidFill>
            <a:schemeClr val="bg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11" name="Rectangle 179"/>
          <p:cNvSpPr/>
          <p:nvPr/>
        </p:nvSpPr>
        <p:spPr>
          <a:xfrm>
            <a:off x="6652445" y="2390210"/>
            <a:ext cx="4469205" cy="4708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УОТ НЕ член ГС 1 и/или НЕ имеет возможность полностью описать товар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51945" y="1850065"/>
            <a:ext cx="5241851" cy="4593265"/>
          </a:xfrm>
          <a:prstGeom prst="rect">
            <a:avLst/>
          </a:prstGeom>
          <a:noFill/>
          <a:ln w="25400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Описание обувных товаров</a:t>
            </a:r>
            <a:endParaRPr lang="bg-BG" dirty="0">
              <a:latin typeface="PT Sans Caption" pitchFamily="34" charset="-52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6A83E-0384-4739-A6F8-F46D9356DC44}"/>
              </a:ext>
            </a:extLst>
          </p:cNvPr>
          <p:cNvSpPr txBox="1"/>
          <p:nvPr/>
        </p:nvSpPr>
        <p:spPr>
          <a:xfrm>
            <a:off x="606060" y="3159020"/>
            <a:ext cx="5316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Модель производителя (должен совпадать с номером модели указанному в сертификате или декларации соответствия)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Страна производства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4 знака кода ТНВЭД ЕАЭС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Вид обуви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Вид материала, использованного для изготовления верха обуви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Вид материала, использованного для изготовления подкладки обуви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Вид материала, использованного для изготовления низа обуви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Бренд (торговая марка)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ИНН российского производителя, или ИНН импортера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Цвет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Размер в штихмассовой системе</a:t>
            </a:r>
          </a:p>
          <a:p>
            <a:pPr marL="17145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Наименование товара на этикетке (формируется в свободной форме)</a:t>
            </a:r>
          </a:p>
        </p:txBody>
      </p:sp>
      <p:sp>
        <p:nvSpPr>
          <p:cNvPr id="7" name="Rectangle 7"/>
          <p:cNvSpPr/>
          <p:nvPr/>
        </p:nvSpPr>
        <p:spPr>
          <a:xfrm>
            <a:off x="6230679" y="1600779"/>
            <a:ext cx="5287926" cy="511544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8" name="Rectangle 179"/>
          <p:cNvSpPr/>
          <p:nvPr/>
        </p:nvSpPr>
        <p:spPr>
          <a:xfrm>
            <a:off x="6510683" y="1621116"/>
            <a:ext cx="4837801" cy="4708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Сокращенное описание товара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6A83E-0384-4739-A6F8-F46D9356DC44}"/>
              </a:ext>
            </a:extLst>
          </p:cNvPr>
          <p:cNvSpPr txBox="1"/>
          <p:nvPr/>
        </p:nvSpPr>
        <p:spPr>
          <a:xfrm>
            <a:off x="6670169" y="3159020"/>
            <a:ext cx="4472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Пол обуви (мужская, женская, детская)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ИНН собственника товара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2 знака кода ТНВЭД ЕАЭС = группа «64»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Способ ввода товара в оборот (Ввезен в РФ, Произведен в РФ) </a:t>
            </a:r>
          </a:p>
        </p:txBody>
      </p:sp>
      <p:sp>
        <p:nvSpPr>
          <p:cNvPr id="14" name="Rectangle 7"/>
          <p:cNvSpPr/>
          <p:nvPr/>
        </p:nvSpPr>
        <p:spPr>
          <a:xfrm>
            <a:off x="531629" y="2352150"/>
            <a:ext cx="5425912" cy="564715"/>
          </a:xfrm>
          <a:prstGeom prst="rect">
            <a:avLst/>
          </a:prstGeom>
          <a:solidFill>
            <a:schemeClr val="bg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15" name="Rectangle 179"/>
          <p:cNvSpPr/>
          <p:nvPr/>
        </p:nvSpPr>
        <p:spPr>
          <a:xfrm>
            <a:off x="850605" y="2393748"/>
            <a:ext cx="4724157" cy="4708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УОТ член ГС 1 и/или имеет возможность полностью описать товар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0995" y="1853603"/>
            <a:ext cx="5425913" cy="4593265"/>
          </a:xfrm>
          <a:prstGeom prst="rect">
            <a:avLst/>
          </a:prstGeom>
          <a:noFill/>
          <a:ln w="25400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Rectangle 7"/>
          <p:cNvSpPr/>
          <p:nvPr/>
        </p:nvSpPr>
        <p:spPr>
          <a:xfrm>
            <a:off x="489098" y="1600779"/>
            <a:ext cx="5486399" cy="511544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6" name="Rectangle 179"/>
          <p:cNvSpPr/>
          <p:nvPr/>
        </p:nvSpPr>
        <p:spPr>
          <a:xfrm>
            <a:off x="797455" y="1621116"/>
            <a:ext cx="4837801" cy="4708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Полное описание товара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/>
          <p:nvPr/>
        </p:nvSpPr>
        <p:spPr>
          <a:xfrm>
            <a:off x="6234223" y="2348612"/>
            <a:ext cx="5270205" cy="564715"/>
          </a:xfrm>
          <a:prstGeom prst="rect">
            <a:avLst/>
          </a:prstGeom>
          <a:solidFill>
            <a:schemeClr val="bg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11" name="Rectangle 179"/>
          <p:cNvSpPr/>
          <p:nvPr/>
        </p:nvSpPr>
        <p:spPr>
          <a:xfrm>
            <a:off x="6652445" y="2390210"/>
            <a:ext cx="4469205" cy="4708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УОТ НЕ имеет возможность полностью </a:t>
            </a:r>
          </a:p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описать товар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51945" y="1850065"/>
            <a:ext cx="5241851" cy="4593265"/>
          </a:xfrm>
          <a:prstGeom prst="rect">
            <a:avLst/>
          </a:prstGeom>
          <a:noFill/>
          <a:ln w="25400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Описание товаров легкой промышленности</a:t>
            </a:r>
            <a:endParaRPr lang="bg-BG" dirty="0">
              <a:latin typeface="PT Sans Caption" pitchFamily="34" charset="-52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6A83E-0384-4739-A6F8-F46D9356DC44}"/>
              </a:ext>
            </a:extLst>
          </p:cNvPr>
          <p:cNvSpPr txBox="1"/>
          <p:nvPr/>
        </p:nvSpPr>
        <p:spPr>
          <a:xfrm>
            <a:off x="606060" y="3159020"/>
            <a:ext cx="5241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код товара (при наличии)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номер регламента (стандарта)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страна производства в соответствии с Общероссийским классификатором стран мира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4 знака кода единой Товарной номенклатуры внешнеэкономической деятельности Евразийского экономического союза (далее </a:t>
            </a:r>
            <a:r>
              <a:rPr lang="ru-RU" sz="12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—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 товарная номенклатура)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наименование товара на этикетке и (или) ярлыке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вид изделия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целевой пол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состав сырья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цвет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размер изделия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модель изделия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товарный знак (при наличии)</a:t>
            </a:r>
          </a:p>
        </p:txBody>
      </p:sp>
      <p:sp>
        <p:nvSpPr>
          <p:cNvPr id="7" name="Rectangle 7"/>
          <p:cNvSpPr/>
          <p:nvPr/>
        </p:nvSpPr>
        <p:spPr>
          <a:xfrm>
            <a:off x="6230679" y="1600779"/>
            <a:ext cx="5287926" cy="511544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8" name="Rectangle 179"/>
          <p:cNvSpPr/>
          <p:nvPr/>
        </p:nvSpPr>
        <p:spPr>
          <a:xfrm>
            <a:off x="6510683" y="1621116"/>
            <a:ext cx="4837801" cy="4708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Сокращенное описание товара</a:t>
            </a:r>
          </a:p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(для остатков продукции)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6A83E-0384-4739-A6F8-F46D9356DC44}"/>
              </a:ext>
            </a:extLst>
          </p:cNvPr>
          <p:cNvSpPr txBox="1"/>
          <p:nvPr/>
        </p:nvSpPr>
        <p:spPr>
          <a:xfrm>
            <a:off x="6670169" y="3159020"/>
            <a:ext cx="4111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ИНН собственника товара</a:t>
            </a:r>
          </a:p>
          <a:p>
            <a:pPr marL="17145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2 знака кода товарной номенклатуры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Целевой пол (мужская, женская, детская)</a:t>
            </a:r>
          </a:p>
          <a:p>
            <a:pPr marL="171450" lvl="0" indent="-171450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Способ ввода товаров легкой промышленности в оборот (Ввезен в РФ, Произведен в РФ) </a:t>
            </a:r>
          </a:p>
        </p:txBody>
      </p:sp>
      <p:sp>
        <p:nvSpPr>
          <p:cNvPr id="14" name="Rectangle 7"/>
          <p:cNvSpPr/>
          <p:nvPr/>
        </p:nvSpPr>
        <p:spPr>
          <a:xfrm>
            <a:off x="531629" y="2352150"/>
            <a:ext cx="5425912" cy="564715"/>
          </a:xfrm>
          <a:prstGeom prst="rect">
            <a:avLst/>
          </a:prstGeom>
          <a:solidFill>
            <a:schemeClr val="bg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15" name="Rectangle 179"/>
          <p:cNvSpPr/>
          <p:nvPr/>
        </p:nvSpPr>
        <p:spPr>
          <a:xfrm>
            <a:off x="850605" y="2393748"/>
            <a:ext cx="4724157" cy="4708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УОТ имеет возможность полностью </a:t>
            </a:r>
          </a:p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описать товар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0995" y="1853603"/>
            <a:ext cx="5425913" cy="4593265"/>
          </a:xfrm>
          <a:prstGeom prst="rect">
            <a:avLst/>
          </a:prstGeom>
          <a:noFill/>
          <a:ln w="25400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Rectangle 7"/>
          <p:cNvSpPr/>
          <p:nvPr/>
        </p:nvSpPr>
        <p:spPr>
          <a:xfrm>
            <a:off x="489098" y="1600779"/>
            <a:ext cx="5486399" cy="511544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6" name="Rectangle 179"/>
          <p:cNvSpPr/>
          <p:nvPr/>
        </p:nvSpPr>
        <p:spPr>
          <a:xfrm>
            <a:off x="797455" y="1621116"/>
            <a:ext cx="4837801" cy="4708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itchFamily="34" charset="-52"/>
                <a:ea typeface="Open Sans" panose="020B0606030504020204" pitchFamily="34" charset="0"/>
                <a:cs typeface="Open Sans" panose="020B0606030504020204" pitchFamily="34" charset="0"/>
              </a:rPr>
              <a:t>Полное описание товара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itchFamily="34" charset="-52"/>
                <a:ea typeface="Tahoma" panose="020B0604030504040204" pitchFamily="34" charset="0"/>
                <a:cs typeface="Tahoma" panose="020B0604030504040204" pitchFamily="34" charset="0"/>
              </a:rPr>
              <a:t>Эмиссия кодов</a:t>
            </a:r>
            <a:endParaRPr lang="bg-BG" dirty="0">
              <a:latin typeface="PT Sans Caption" pitchFamily="34" charset="-52"/>
              <a:cs typeface="Helvetic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F8BB23-3730-4F84-BFBA-607BC89A40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3439" y="1317604"/>
            <a:ext cx="7340694" cy="27789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41249D-CF67-4B32-B840-BE66E51C98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035" y="4230219"/>
            <a:ext cx="8133059" cy="23431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1DB845-76EA-42E5-BDB7-F5112E7A4B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708424" y="4086967"/>
            <a:ext cx="734491" cy="397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 descr="icon-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9969" y="1728319"/>
            <a:ext cx="941614" cy="857290"/>
          </a:xfrm>
          <a:prstGeom prst="rect">
            <a:avLst/>
          </a:prstGeom>
        </p:spPr>
      </p:pic>
      <p:cxnSp>
        <p:nvCxnSpPr>
          <p:cNvPr id="64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10800000" flipH="1">
            <a:off x="10182906" y="4851988"/>
            <a:ext cx="11030" cy="396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7"/>
          <p:cNvSpPr/>
          <p:nvPr/>
        </p:nvSpPr>
        <p:spPr>
          <a:xfrm>
            <a:off x="8513129" y="3990775"/>
            <a:ext cx="3026746" cy="1010091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cxnSp>
        <p:nvCxnSpPr>
          <p:cNvPr id="63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10800000" flipH="1">
            <a:off x="2130515" y="4859076"/>
            <a:ext cx="11030" cy="396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7"/>
          <p:cNvSpPr/>
          <p:nvPr/>
        </p:nvSpPr>
        <p:spPr>
          <a:xfrm>
            <a:off x="623771" y="3980143"/>
            <a:ext cx="3026746" cy="1010091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cxnSp>
        <p:nvCxnSpPr>
          <p:cNvPr id="37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10800000" flipH="1">
            <a:off x="2130515" y="2459663"/>
            <a:ext cx="11030" cy="396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10800000" flipH="1">
            <a:off x="2130515" y="3579625"/>
            <a:ext cx="11030" cy="396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7"/>
          <p:cNvSpPr/>
          <p:nvPr/>
        </p:nvSpPr>
        <p:spPr>
          <a:xfrm>
            <a:off x="641507" y="2860177"/>
            <a:ext cx="2973568" cy="871869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pic>
        <p:nvPicPr>
          <p:cNvPr id="58" name="Рисунок 57" descr="icon-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119" y="2902689"/>
            <a:ext cx="860947" cy="783848"/>
          </a:xfrm>
          <a:prstGeom prst="rect">
            <a:avLst/>
          </a:prstGeom>
        </p:spPr>
      </p:pic>
      <p:sp>
        <p:nvSpPr>
          <p:cNvPr id="35" name="Rectangle 7"/>
          <p:cNvSpPr/>
          <p:nvPr/>
        </p:nvSpPr>
        <p:spPr>
          <a:xfrm>
            <a:off x="641507" y="1754367"/>
            <a:ext cx="2973568" cy="850617"/>
          </a:xfrm>
          <a:prstGeom prst="rect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26" name="Rectangle 7"/>
          <p:cNvSpPr/>
          <p:nvPr/>
        </p:nvSpPr>
        <p:spPr>
          <a:xfrm>
            <a:off x="641507" y="3983690"/>
            <a:ext cx="2994833" cy="988786"/>
          </a:xfrm>
          <a:prstGeom prst="rect">
            <a:avLst/>
          </a:prstGeom>
          <a:noFill/>
          <a:ln w="19050" cap="rnd" cmpd="sng" algn="ctr">
            <a:solidFill>
              <a:srgbClr val="595959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30" name="Rectangle 7"/>
          <p:cNvSpPr/>
          <p:nvPr/>
        </p:nvSpPr>
        <p:spPr>
          <a:xfrm>
            <a:off x="4564906" y="3976599"/>
            <a:ext cx="3026746" cy="1010091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31" name="Rectangle 179"/>
          <p:cNvSpPr/>
          <p:nvPr/>
        </p:nvSpPr>
        <p:spPr>
          <a:xfrm>
            <a:off x="5755760" y="1900399"/>
            <a:ext cx="1860695" cy="4983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lang="ru-RU" sz="1400" b="1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Агрегирование</a:t>
            </a:r>
            <a:endParaRPr lang="ru-RU" sz="1400" b="1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5400000" flipH="1">
            <a:off x="4102514" y="4043509"/>
            <a:ext cx="11030" cy="900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79"/>
          <p:cNvSpPr/>
          <p:nvPr/>
        </p:nvSpPr>
        <p:spPr>
          <a:xfrm>
            <a:off x="5677780" y="4240261"/>
            <a:ext cx="1860695" cy="4983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lang="ru-RU" sz="1400" b="1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Передача прав</a:t>
            </a:r>
            <a:endParaRPr lang="ru-RU" sz="1400" b="1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FCB3B52-1DEC-4006-AF31-033E74C922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66" y="1621"/>
          <a:ext cx="1621" cy="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6" y="1621"/>
                        <a:ext cx="1621" cy="1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7BD063C1-0254-4038-BBAB-D5E42DD296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Модель функционирования системы маркировки</a:t>
            </a:r>
            <a:endParaRPr lang="bg-BG" dirty="0">
              <a:cs typeface="Helvetica"/>
            </a:endParaRP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3972311" y="5870488"/>
            <a:ext cx="1562287" cy="21544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Перемаркировка</a:t>
            </a:r>
            <a:endParaRPr lang="ru-RU" sz="1400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7505869" y="5406201"/>
            <a:ext cx="1009315" cy="67197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Розничная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продажа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через ККТ</a:t>
            </a:r>
            <a:endParaRPr lang="ru-RU" sz="1400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10402517" y="5530245"/>
            <a:ext cx="867545" cy="44371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Прочие 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причины </a:t>
            </a:r>
          </a:p>
        </p:txBody>
      </p:sp>
      <p:sp>
        <p:nvSpPr>
          <p:cNvPr id="27" name="Rectangle 179"/>
          <p:cNvSpPr/>
          <p:nvPr/>
        </p:nvSpPr>
        <p:spPr>
          <a:xfrm>
            <a:off x="1754382" y="4233173"/>
            <a:ext cx="1860695" cy="4983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1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Ввод в оборот</a:t>
            </a:r>
            <a:endParaRPr lang="ru-RU" sz="1400" b="1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29" name="Rectangle 179"/>
          <p:cNvSpPr/>
          <p:nvPr/>
        </p:nvSpPr>
        <p:spPr>
          <a:xfrm>
            <a:off x="9668544" y="4254439"/>
            <a:ext cx="1860695" cy="4983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lang="ru-RU" sz="1400" b="1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Вывод из оборота</a:t>
            </a:r>
            <a:endParaRPr lang="ru-RU" sz="1400" b="1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cxnSp>
        <p:nvCxnSpPr>
          <p:cNvPr id="32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10800000" flipH="1">
            <a:off x="6158477" y="2589919"/>
            <a:ext cx="11030" cy="1368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79"/>
          <p:cNvSpPr/>
          <p:nvPr/>
        </p:nvSpPr>
        <p:spPr>
          <a:xfrm>
            <a:off x="1775648" y="3045924"/>
            <a:ext cx="1860695" cy="4983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1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Эмиссия кодов</a:t>
            </a:r>
            <a:endParaRPr lang="ru-RU" sz="1400" b="1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36" name="Rectangle 179"/>
          <p:cNvSpPr/>
          <p:nvPr/>
        </p:nvSpPr>
        <p:spPr>
          <a:xfrm>
            <a:off x="1679951" y="1889770"/>
            <a:ext cx="1956391" cy="4983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400" b="1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Описание товаров</a:t>
            </a:r>
            <a:endParaRPr lang="ru-RU" sz="1400" b="1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39" name="Rectangle 179"/>
          <p:cNvSpPr/>
          <p:nvPr/>
        </p:nvSpPr>
        <p:spPr>
          <a:xfrm>
            <a:off x="1314884" y="5491357"/>
            <a:ext cx="1860695" cy="49830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lang="ru-RU" sz="1400" b="1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Новый товар</a:t>
            </a:r>
            <a:endParaRPr lang="ru-RU" sz="1400" b="1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1A7DFBB-08CE-44F2-83EC-8E71DEF5C28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7958" y="5273740"/>
            <a:ext cx="874529" cy="858334"/>
          </a:xfrm>
          <a:prstGeom prst="rect">
            <a:avLst/>
          </a:prstGeom>
        </p:spPr>
      </p:pic>
      <p:sp>
        <p:nvSpPr>
          <p:cNvPr id="43" name="Rectangle 7"/>
          <p:cNvSpPr/>
          <p:nvPr/>
        </p:nvSpPr>
        <p:spPr>
          <a:xfrm>
            <a:off x="4589726" y="1768544"/>
            <a:ext cx="3001924" cy="804542"/>
          </a:xfrm>
          <a:prstGeom prst="rect">
            <a:avLst/>
          </a:prstGeom>
          <a:noFill/>
          <a:ln w="19050" cap="rnd" cmpd="sng" algn="ctr">
            <a:solidFill>
              <a:srgbClr val="595959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44" name="Rectangle 7"/>
          <p:cNvSpPr/>
          <p:nvPr/>
        </p:nvSpPr>
        <p:spPr>
          <a:xfrm>
            <a:off x="4582639" y="3987234"/>
            <a:ext cx="3001924" cy="988786"/>
          </a:xfrm>
          <a:prstGeom prst="rect">
            <a:avLst/>
          </a:prstGeom>
          <a:noFill/>
          <a:ln w="19050" cap="rnd" cmpd="sng" algn="ctr">
            <a:solidFill>
              <a:srgbClr val="595959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46" name="Rectangle 7"/>
          <p:cNvSpPr/>
          <p:nvPr/>
        </p:nvSpPr>
        <p:spPr>
          <a:xfrm>
            <a:off x="6283853" y="5238350"/>
            <a:ext cx="2378149" cy="988786"/>
          </a:xfrm>
          <a:prstGeom prst="rect">
            <a:avLst/>
          </a:prstGeom>
          <a:noFill/>
          <a:ln w="19050" cap="rnd" cmpd="sng" algn="ctr">
            <a:solidFill>
              <a:srgbClr val="595959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47" name="Rectangle 7"/>
          <p:cNvSpPr/>
          <p:nvPr/>
        </p:nvSpPr>
        <p:spPr>
          <a:xfrm>
            <a:off x="9126286" y="5238350"/>
            <a:ext cx="2378149" cy="988786"/>
          </a:xfrm>
          <a:prstGeom prst="rect">
            <a:avLst/>
          </a:prstGeom>
          <a:noFill/>
          <a:ln w="19050" cap="rnd" cmpd="sng" algn="ctr">
            <a:solidFill>
              <a:srgbClr val="595959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48" name="Rectangle 7"/>
          <p:cNvSpPr/>
          <p:nvPr/>
        </p:nvSpPr>
        <p:spPr>
          <a:xfrm>
            <a:off x="641507" y="5238350"/>
            <a:ext cx="2378149" cy="988786"/>
          </a:xfrm>
          <a:prstGeom prst="rect">
            <a:avLst/>
          </a:prstGeom>
          <a:noFill/>
          <a:ln w="19050" cap="rnd" cmpd="sng" algn="ctr">
            <a:solidFill>
              <a:srgbClr val="595959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49" name="Rectangle 7"/>
          <p:cNvSpPr/>
          <p:nvPr/>
        </p:nvSpPr>
        <p:spPr>
          <a:xfrm>
            <a:off x="3483940" y="5238350"/>
            <a:ext cx="2378149" cy="988786"/>
          </a:xfrm>
          <a:prstGeom prst="rect">
            <a:avLst/>
          </a:prstGeom>
          <a:noFill/>
          <a:ln w="19050" cap="rnd" cmpd="sng" algn="ctr">
            <a:solidFill>
              <a:srgbClr val="595959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pic>
        <p:nvPicPr>
          <p:cNvPr id="50" name="Рисунок 49" descr="icon-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59990" y="5337535"/>
            <a:ext cx="838536" cy="504038"/>
          </a:xfrm>
          <a:prstGeom prst="rect">
            <a:avLst/>
          </a:prstGeom>
        </p:spPr>
      </p:pic>
      <p:sp>
        <p:nvSpPr>
          <p:cNvPr id="51" name="Rectangle 7"/>
          <p:cNvSpPr/>
          <p:nvPr/>
        </p:nvSpPr>
        <p:spPr>
          <a:xfrm>
            <a:off x="8520234" y="4001410"/>
            <a:ext cx="3001924" cy="988786"/>
          </a:xfrm>
          <a:prstGeom prst="rect">
            <a:avLst/>
          </a:prstGeom>
          <a:noFill/>
          <a:ln w="19050" cap="rnd" cmpd="sng" algn="ctr">
            <a:solidFill>
              <a:srgbClr val="595959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644814" y="2147779"/>
            <a:ext cx="2484000" cy="0"/>
          </a:xfrm>
          <a:prstGeom prst="line">
            <a:avLst/>
          </a:prstGeom>
          <a:ln w="1905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0154106" y="2137147"/>
            <a:ext cx="0" cy="1836000"/>
          </a:xfrm>
          <a:prstGeom prst="line">
            <a:avLst/>
          </a:prstGeom>
          <a:ln w="19050">
            <a:solidFill>
              <a:srgbClr val="59595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 descr="icon-2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05401" y="4036618"/>
            <a:ext cx="961752" cy="87562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ED1BD59-E68D-4E68-91BD-B6ABF7EA7D6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t="2938"/>
          <a:stretch/>
        </p:blipFill>
        <p:spPr>
          <a:xfrm>
            <a:off x="850610" y="1819151"/>
            <a:ext cx="754911" cy="694415"/>
          </a:xfrm>
          <a:prstGeom prst="rect">
            <a:avLst/>
          </a:prstGeom>
        </p:spPr>
      </p:pic>
      <p:cxnSp>
        <p:nvCxnSpPr>
          <p:cNvPr id="61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5400000" flipH="1">
            <a:off x="8040105" y="4036420"/>
            <a:ext cx="11030" cy="900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/>
          <p:nvPr/>
        </p:nvCxnSpPr>
        <p:spPr>
          <a:xfrm rot="5400000">
            <a:off x="8054163" y="4779335"/>
            <a:ext cx="435935" cy="425302"/>
          </a:xfrm>
          <a:prstGeom prst="bentConnector3">
            <a:avLst>
              <a:gd name="adj1" fmla="val 1219"/>
            </a:avLst>
          </a:prstGeom>
          <a:ln w="19050">
            <a:solidFill>
              <a:srgbClr val="59595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/>
          <p:nvPr/>
        </p:nvCxnSpPr>
        <p:spPr>
          <a:xfrm rot="16200000" flipH="1">
            <a:off x="3698360" y="4782878"/>
            <a:ext cx="435935" cy="425302"/>
          </a:xfrm>
          <a:prstGeom prst="bentConnector3">
            <a:avLst>
              <a:gd name="adj1" fmla="val 1219"/>
            </a:avLst>
          </a:prstGeom>
          <a:ln w="19050">
            <a:solidFill>
              <a:srgbClr val="59595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ная линия уступом 82"/>
          <p:cNvCxnSpPr>
            <a:stCxn id="43" idx="1"/>
          </p:cNvCxnSpPr>
          <p:nvPr/>
        </p:nvCxnSpPr>
        <p:spPr>
          <a:xfrm rot="10800000" flipV="1">
            <a:off x="4104168" y="2170815"/>
            <a:ext cx="485559" cy="2039678"/>
          </a:xfrm>
          <a:prstGeom prst="bentConnector2">
            <a:avLst/>
          </a:prstGeom>
          <a:ln w="19050">
            <a:solidFill>
              <a:srgbClr val="595959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16200000">
            <a:off x="3872058" y="3993974"/>
            <a:ext cx="11030" cy="432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Рисунок 93" descr="icon-2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3245" y="4198211"/>
            <a:ext cx="908597" cy="519844"/>
          </a:xfrm>
          <a:prstGeom prst="rect">
            <a:avLst/>
          </a:prstGeom>
        </p:spPr>
      </p:pic>
      <p:pic>
        <p:nvPicPr>
          <p:cNvPr id="95" name="Рисунок 94" descr="icon-2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71342" y="4098943"/>
            <a:ext cx="970730" cy="792038"/>
          </a:xfrm>
          <a:prstGeom prst="rect">
            <a:avLst/>
          </a:prstGeom>
        </p:spPr>
      </p:pic>
      <p:pic>
        <p:nvPicPr>
          <p:cNvPr id="97" name="Рисунок 96" descr="icon-2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32756" y="5427610"/>
            <a:ext cx="783393" cy="614815"/>
          </a:xfrm>
          <a:prstGeom prst="rect">
            <a:avLst/>
          </a:prstGeom>
        </p:spPr>
      </p:pic>
      <p:pic>
        <p:nvPicPr>
          <p:cNvPr id="98" name="Рисунок 97" descr="icon-2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328169" y="5307105"/>
            <a:ext cx="794027" cy="8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itchFamily="34" charset="-52"/>
                <a:ea typeface="Tahoma" panose="020B0604030504040204" pitchFamily="34" charset="0"/>
                <a:cs typeface="Tahoma" panose="020B0604030504040204" pitchFamily="34" charset="0"/>
              </a:rPr>
              <a:t>Ввод товара в оборот</a:t>
            </a:r>
            <a:endParaRPr lang="bg-BG" dirty="0">
              <a:latin typeface="PT Sans Caption" pitchFamily="34" charset="-52"/>
              <a:cs typeface="Helvetic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61C7DE-3795-4CDE-9963-A89C21C504A2}"/>
              </a:ext>
            </a:extLst>
          </p:cNvPr>
          <p:cNvSpPr/>
          <p:nvPr/>
        </p:nvSpPr>
        <p:spPr>
          <a:xfrm>
            <a:off x="1254635" y="2989121"/>
            <a:ext cx="2608522" cy="7003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Производства новых товаров</a:t>
            </a: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, код наносится до отгрузки </a:t>
            </a:r>
          </a:p>
          <a:p>
            <a:pPr algn="ctr"/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с территории производства</a:t>
            </a:r>
            <a:endParaRPr lang="en-US" sz="12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61C7DE-3795-4CDE-9963-A89C21C504A2}"/>
              </a:ext>
            </a:extLst>
          </p:cNvPr>
          <p:cNvSpPr/>
          <p:nvPr/>
        </p:nvSpPr>
        <p:spPr>
          <a:xfrm>
            <a:off x="4786429" y="2989121"/>
            <a:ext cx="2434856" cy="7003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При ввозе с территории </a:t>
            </a:r>
          </a:p>
          <a:p>
            <a:pPr algn="ctr"/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ЕАЭС </a:t>
            </a:r>
            <a:r>
              <a:rPr lang="ru-RU" sz="12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—</a:t>
            </a: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 до ввоза </a:t>
            </a:r>
          </a:p>
          <a:p>
            <a:pPr algn="ctr"/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на территорию РФ</a:t>
            </a:r>
            <a:endParaRPr lang="en-US" sz="12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61C7DE-3795-4CDE-9963-A89C21C504A2}"/>
              </a:ext>
            </a:extLst>
          </p:cNvPr>
          <p:cNvSpPr/>
          <p:nvPr/>
        </p:nvSpPr>
        <p:spPr>
          <a:xfrm>
            <a:off x="8263298" y="2989121"/>
            <a:ext cx="2434856" cy="7003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При ввозе из других стран </a:t>
            </a:r>
            <a:r>
              <a:rPr lang="ru-RU" sz="12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—</a:t>
            </a: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 до помещения под таможенные процедуры</a:t>
            </a:r>
            <a:endParaRPr lang="en-US" sz="12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61C7DE-3795-4CDE-9963-A89C21C504A2}"/>
              </a:ext>
            </a:extLst>
          </p:cNvPr>
          <p:cNvSpPr/>
          <p:nvPr/>
        </p:nvSpPr>
        <p:spPr>
          <a:xfrm>
            <a:off x="8263298" y="5406246"/>
            <a:ext cx="2434856" cy="7003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Маркировки остатков, перемаркировки</a:t>
            </a: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, например, в случае утраты</a:t>
            </a:r>
            <a:endParaRPr lang="en-US" sz="12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F61C7DE-3795-4CDE-9963-A89C21C504A2}"/>
              </a:ext>
            </a:extLst>
          </p:cNvPr>
          <p:cNvSpPr/>
          <p:nvPr/>
        </p:nvSpPr>
        <p:spPr>
          <a:xfrm>
            <a:off x="4786429" y="5406246"/>
            <a:ext cx="2434856" cy="7003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Возврат товара от покупателя </a:t>
            </a: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с утраченным кодом маркировки</a:t>
            </a:r>
            <a:endParaRPr lang="en-US" sz="12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F61C7DE-3795-4CDE-9963-A89C21C504A2}"/>
              </a:ext>
            </a:extLst>
          </p:cNvPr>
          <p:cNvSpPr/>
          <p:nvPr/>
        </p:nvSpPr>
        <p:spPr>
          <a:xfrm>
            <a:off x="1341468" y="5406246"/>
            <a:ext cx="2434856" cy="70037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Приема товаров </a:t>
            </a:r>
          </a:p>
          <a:p>
            <a:pPr algn="ctr"/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на комиссию </a:t>
            </a:r>
          </a:p>
          <a:p>
            <a:pPr algn="ctr"/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от физических лиц</a:t>
            </a:r>
            <a:endParaRPr lang="en-US" sz="1200" b="1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pic>
        <p:nvPicPr>
          <p:cNvPr id="12" name="Рисунок 11" descr="ic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593" y="1769435"/>
            <a:ext cx="1187235" cy="1111988"/>
          </a:xfrm>
          <a:prstGeom prst="rect">
            <a:avLst/>
          </a:prstGeom>
        </p:spPr>
      </p:pic>
      <p:pic>
        <p:nvPicPr>
          <p:cNvPr id="13" name="Рисунок 12" descr="ic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6664" y="1728999"/>
            <a:ext cx="1745132" cy="1184447"/>
          </a:xfrm>
          <a:prstGeom prst="rect">
            <a:avLst/>
          </a:prstGeom>
        </p:spPr>
      </p:pic>
      <p:pic>
        <p:nvPicPr>
          <p:cNvPr id="14" name="Рисунок 13" descr="icon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35649" y="1605515"/>
            <a:ext cx="840975" cy="1392866"/>
          </a:xfrm>
          <a:prstGeom prst="rect">
            <a:avLst/>
          </a:prstGeom>
        </p:spPr>
      </p:pic>
      <p:pic>
        <p:nvPicPr>
          <p:cNvPr id="15" name="Рисунок 14" descr="icon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3609" y="4101636"/>
            <a:ext cx="1454382" cy="1192920"/>
          </a:xfrm>
          <a:prstGeom prst="rect">
            <a:avLst/>
          </a:prstGeom>
        </p:spPr>
      </p:pic>
      <p:pic>
        <p:nvPicPr>
          <p:cNvPr id="16" name="Рисунок 15" descr="icon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4261" y="4136065"/>
            <a:ext cx="1714932" cy="1023710"/>
          </a:xfrm>
          <a:prstGeom prst="rect">
            <a:avLst/>
          </a:prstGeom>
        </p:spPr>
      </p:pic>
      <p:pic>
        <p:nvPicPr>
          <p:cNvPr id="17" name="Рисунок 16" descr="icon-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6804" y="4185286"/>
            <a:ext cx="1641085" cy="98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Агрегирование</a:t>
            </a:r>
            <a:endParaRPr lang="bg-BG" dirty="0">
              <a:latin typeface="PT Sans Caption" pitchFamily="34" charset="-52"/>
              <a:cs typeface="Helvetica"/>
            </a:endParaRPr>
          </a:p>
        </p:txBody>
      </p:sp>
      <p:pic>
        <p:nvPicPr>
          <p:cNvPr id="4" name="Рисунок 3" descr="Маркировка обуви новая правки 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578" y="2360439"/>
            <a:ext cx="3773205" cy="1424762"/>
          </a:xfrm>
          <a:prstGeom prst="rect">
            <a:avLst/>
          </a:prstGeom>
        </p:spPr>
      </p:pic>
      <p:cxnSp>
        <p:nvCxnSpPr>
          <p:cNvPr id="10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5400000" flipH="1">
            <a:off x="6081421" y="-1367159"/>
            <a:ext cx="11030" cy="12168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1117478" y="5104995"/>
            <a:ext cx="1071767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lang="ru-RU" sz="1600" spc="5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Агрегация</a:t>
            </a:r>
            <a:endParaRPr lang="ru-RU" sz="16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20069" y="4572645"/>
            <a:ext cx="252248" cy="252248"/>
          </a:xfrm>
          <a:prstGeom prst="ellipse">
            <a:avLst/>
          </a:prstGeom>
          <a:solidFill>
            <a:srgbClr val="F8F200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30213" y="4577905"/>
            <a:ext cx="252248" cy="252248"/>
          </a:xfrm>
          <a:prstGeom prst="ellipse">
            <a:avLst/>
          </a:prstGeom>
          <a:solidFill>
            <a:srgbClr val="F8F200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73326" y="4577905"/>
            <a:ext cx="252248" cy="252248"/>
          </a:xfrm>
          <a:prstGeom prst="ellipse">
            <a:avLst/>
          </a:prstGeom>
          <a:solidFill>
            <a:srgbClr val="F8F200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088816" y="4583165"/>
            <a:ext cx="252248" cy="252248"/>
          </a:xfrm>
          <a:prstGeom prst="ellipse">
            <a:avLst/>
          </a:prstGeom>
          <a:solidFill>
            <a:srgbClr val="F8F200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3065864" y="5104995"/>
            <a:ext cx="1397177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lang="ru-RU" sz="1600" spc="5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Разагрегация</a:t>
            </a:r>
            <a:endParaRPr lang="ru-RU" sz="16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5578123" y="5104995"/>
            <a:ext cx="846770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600" spc="5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Изъятие</a:t>
            </a:r>
            <a:endParaRPr lang="ru-RU" sz="16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7581012" y="5104995"/>
            <a:ext cx="1249253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600" spc="5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Перекладка</a:t>
            </a:r>
            <a:endParaRPr lang="ru-RU" sz="16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399632" y="4583165"/>
            <a:ext cx="252248" cy="252248"/>
          </a:xfrm>
          <a:prstGeom prst="ellipse">
            <a:avLst/>
          </a:prstGeom>
          <a:solidFill>
            <a:srgbClr val="F8F200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9469977" y="5104995"/>
            <a:ext cx="2104166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14"/>
              </a:spcBef>
            </a:pPr>
            <a:r>
              <a:rPr lang="ru-RU" sz="1600" spc="5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Переформирование</a:t>
            </a:r>
            <a:endParaRPr lang="ru-RU" sz="16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</p:txBody>
      </p:sp>
      <p:pic>
        <p:nvPicPr>
          <p:cNvPr id="21" name="Рисунок 20" descr="Маркировка обуви новая правки 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1909" y="2172070"/>
            <a:ext cx="3892910" cy="1634394"/>
          </a:xfrm>
          <a:prstGeom prst="rect">
            <a:avLst/>
          </a:prstGeom>
        </p:spPr>
      </p:pic>
      <p:pic>
        <p:nvPicPr>
          <p:cNvPr id="22" name="Рисунок 21" descr="Маркировка обуви новая правки -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2566" y="2194579"/>
            <a:ext cx="3851471" cy="186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1E16CE-EFFD-417D-9627-92570F75B578}"/>
              </a:ext>
            </a:extLst>
          </p:cNvPr>
          <p:cNvSpPr txBox="1"/>
          <p:nvPr/>
        </p:nvSpPr>
        <p:spPr>
          <a:xfrm>
            <a:off x="715609" y="4938881"/>
            <a:ext cx="452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Маркировка необходима </a:t>
            </a:r>
          </a:p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если продается конечное изделие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10E6C3-CEFD-4830-B503-6F7D0053B200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Пошив на заказ</a:t>
            </a:r>
            <a:endParaRPr lang="bg-BG" dirty="0">
              <a:latin typeface="PT Sans Caption" pitchFamily="34" charset="-52"/>
              <a:cs typeface="Helvetica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370" y="2387010"/>
            <a:ext cx="2115879" cy="211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E16CE-EFFD-417D-9627-92570F75B578}"/>
              </a:ext>
            </a:extLst>
          </p:cNvPr>
          <p:cNvSpPr txBox="1"/>
          <p:nvPr/>
        </p:nvSpPr>
        <p:spPr>
          <a:xfrm>
            <a:off x="6707919" y="4938881"/>
            <a:ext cx="448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Маркировка не требуется </a:t>
            </a:r>
          </a:p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если оказывается услуга по пошиву</a:t>
            </a:r>
          </a:p>
        </p:txBody>
      </p:sp>
      <p:cxnSp>
        <p:nvCxnSpPr>
          <p:cNvPr id="8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10800000" flipH="1">
            <a:off x="5991694" y="1134000"/>
            <a:ext cx="11030" cy="5724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330" y="2387010"/>
            <a:ext cx="2116800" cy="21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18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Передача прав собственности</a:t>
            </a:r>
            <a:endParaRPr lang="bg-BG" dirty="0">
              <a:latin typeface="PT Sans Caption" pitchFamily="34" charset="-52"/>
              <a:cs typeface="Helvetic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E0AD9A-EFE2-458E-A9AA-EA4007810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39"/>
          <a:stretch/>
        </p:blipFill>
        <p:spPr>
          <a:xfrm>
            <a:off x="8748465" y="2405887"/>
            <a:ext cx="3230883" cy="36495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BC568B-D268-4968-9900-21FAD5CB52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2967" y="1948894"/>
            <a:ext cx="3732029" cy="2912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F6A83E-0384-4739-A6F8-F46D9356DC44}"/>
              </a:ext>
            </a:extLst>
          </p:cNvPr>
          <p:cNvSpPr txBox="1"/>
          <p:nvPr/>
        </p:nvSpPr>
        <p:spPr>
          <a:xfrm>
            <a:off x="287072" y="3910403"/>
            <a:ext cx="5560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0"/>
              </a:spcAft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imes New Roman" panose="02020603050405020304" pitchFamily="18" charset="0"/>
              </a:rPr>
              <a:t>формируется </a:t>
            </a:r>
            <a:r>
              <a:rPr lang="ru-RU" sz="14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imes New Roman" panose="02020603050405020304" pitchFamily="18" charset="0"/>
              </a:rPr>
              <a:t>УПД (универсальный передаточный документ с указанием вида сделки), УКД, УПДи</a:t>
            </a:r>
            <a:r>
              <a:rPr lang="en-US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imes New Roman" panose="02020603050405020304" pitchFamily="18" charset="0"/>
            </a:endParaRPr>
          </a:p>
          <a:p>
            <a:pPr marL="288000" indent="-288000">
              <a:spcAft>
                <a:spcPts val="0"/>
              </a:spcAft>
              <a:buClr>
                <a:srgbClr val="F8F200"/>
              </a:buClr>
              <a:buFont typeface="Arial" pitchFamily="34" charset="0"/>
              <a:buChar char="•"/>
            </a:pPr>
            <a:endParaRPr lang="ru-RU" sz="1400" b="1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imes New Roman" panose="02020603050405020304" pitchFamily="18" charset="0"/>
            </a:endParaRPr>
          </a:p>
          <a:p>
            <a:pPr marL="288000" indent="-288000">
              <a:spcAft>
                <a:spcPts val="0"/>
              </a:spcAft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imes New Roman" panose="02020603050405020304" pitchFamily="18" charset="0"/>
              </a:rPr>
              <a:t>подписывается УКЭП</a:t>
            </a:r>
            <a:r>
              <a:rPr lang="en-US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imes New Roman" panose="02020603050405020304" pitchFamily="18" charset="0"/>
            </a:endParaRPr>
          </a:p>
          <a:p>
            <a:pPr marL="288000" indent="-288000">
              <a:spcAft>
                <a:spcPts val="0"/>
              </a:spcAft>
              <a:buClr>
                <a:srgbClr val="F8F200"/>
              </a:buClr>
              <a:buFont typeface="Arial" pitchFamily="34" charset="0"/>
              <a:buChar char="•"/>
            </a:pPr>
            <a:endParaRPr lang="ru-RU" sz="14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Times New Roman" panose="02020603050405020304" pitchFamily="18" charset="0"/>
            </a:endParaRPr>
          </a:p>
          <a:p>
            <a:pPr marL="288000" indent="-288000">
              <a:spcAft>
                <a:spcPts val="0"/>
              </a:spcAft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imes New Roman" panose="02020603050405020304" pitchFamily="18" charset="0"/>
              </a:rPr>
              <a:t>направляется в информационную систему мониторинга в срок </a:t>
            </a:r>
            <a:r>
              <a:rPr lang="ru-RU" sz="14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imes New Roman" panose="02020603050405020304" pitchFamily="18" charset="0"/>
              </a:rPr>
              <a:t>не более 3 рабочих дней </a:t>
            </a:r>
            <a: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imes New Roman" panose="02020603050405020304" pitchFamily="18" charset="0"/>
              </a:rPr>
              <a:t>со дня отгрузки, но не позднее дня передачи этих обувных товаров третьим лицам.</a:t>
            </a:r>
          </a:p>
        </p:txBody>
      </p:sp>
      <p:sp>
        <p:nvSpPr>
          <p:cNvPr id="7" name="Rectangle 179"/>
          <p:cNvSpPr/>
          <p:nvPr/>
        </p:nvSpPr>
        <p:spPr>
          <a:xfrm>
            <a:off x="567052" y="2010065"/>
            <a:ext cx="5652993" cy="16581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imes New Roman" panose="02020603050405020304" pitchFamily="18" charset="0"/>
              </a:rPr>
              <a:t>При передаче права собственности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imes New Roman" panose="02020603050405020304" pitchFamily="18" charset="0"/>
              </a:rPr>
              <a:t>на обувные товары, а также в рамках договоров комиссии, агентских договоров: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Вывод из оборота</a:t>
            </a:r>
            <a:endParaRPr lang="bg-BG" dirty="0">
              <a:latin typeface="PT Sans Caption" pitchFamily="34" charset="-52"/>
              <a:cs typeface="Helvetica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9982EB-EBED-4C78-812E-293AC5AF6B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8455" y="2165760"/>
            <a:ext cx="2912287" cy="3482735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2065796" y="1838243"/>
            <a:ext cx="3771477" cy="511544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7" name="Rectangle 179"/>
          <p:cNvSpPr/>
          <p:nvPr/>
        </p:nvSpPr>
        <p:spPr>
          <a:xfrm>
            <a:off x="2264750" y="1868293"/>
            <a:ext cx="3646951" cy="43897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При розничной продаже</a:t>
            </a:r>
          </a:p>
        </p:txBody>
      </p:sp>
      <p:pic>
        <p:nvPicPr>
          <p:cNvPr id="8" name="Рисунок 7" descr="icon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33" y="1669312"/>
            <a:ext cx="1335885" cy="79744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910829" y="2934060"/>
            <a:ext cx="427104" cy="415196"/>
            <a:chOff x="838170" y="2934060"/>
            <a:chExt cx="427104" cy="4151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7084F6-118A-4641-9396-5349659D2876}"/>
                </a:ext>
              </a:extLst>
            </p:cNvPr>
            <p:cNvSpPr/>
            <p:nvPr/>
          </p:nvSpPr>
          <p:spPr>
            <a:xfrm>
              <a:off x="838170" y="2934060"/>
              <a:ext cx="418461" cy="415196"/>
            </a:xfrm>
            <a:prstGeom prst="ellipse">
              <a:avLst/>
            </a:prstGeom>
            <a:solidFill>
              <a:srgbClr val="F6F42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882502" y="2968740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1.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F6A83E-0384-4739-A6F8-F46D9356DC44}"/>
              </a:ext>
            </a:extLst>
          </p:cNvPr>
          <p:cNvSpPr txBox="1"/>
          <p:nvPr/>
        </p:nvSpPr>
        <p:spPr>
          <a:xfrm>
            <a:off x="1531081" y="2995989"/>
            <a:ext cx="6368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Просканировать код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каждой единицы товара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Open Sans" panose="020B0606030504020204" pitchFamily="34" charset="0"/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Open Sans" panose="020B0606030504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Проверить печать в чеке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кода маркированной продукции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Open Sans" panose="020B0606030504020204" pitchFamily="34" charset="0"/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Open Sans" panose="020B0606030504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Проверить отправку в ОФД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кода маркированной продукции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Open Sans" panose="020B0606030504020204" pitchFamily="34" charset="0"/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Open Sans" panose="020B0606030504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Проверить в ЛК ГИС МТ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отображение чека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910829" y="3681883"/>
            <a:ext cx="427104" cy="415196"/>
            <a:chOff x="838170" y="2934060"/>
            <a:chExt cx="427104" cy="415196"/>
          </a:xfrm>
        </p:grpSpPr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777084F6-118A-4641-9396-5349659D2876}"/>
                </a:ext>
              </a:extLst>
            </p:cNvPr>
            <p:cNvSpPr/>
            <p:nvPr/>
          </p:nvSpPr>
          <p:spPr>
            <a:xfrm>
              <a:off x="838170" y="2934060"/>
              <a:ext cx="418461" cy="415196"/>
            </a:xfrm>
            <a:prstGeom prst="ellipse">
              <a:avLst/>
            </a:prstGeom>
            <a:solidFill>
              <a:srgbClr val="F6F42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882502" y="2968740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2.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10829" y="4415532"/>
            <a:ext cx="427104" cy="415196"/>
            <a:chOff x="838170" y="2934060"/>
            <a:chExt cx="427104" cy="415196"/>
          </a:xfrm>
        </p:grpSpPr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777084F6-118A-4641-9396-5349659D2876}"/>
                </a:ext>
              </a:extLst>
            </p:cNvPr>
            <p:cNvSpPr/>
            <p:nvPr/>
          </p:nvSpPr>
          <p:spPr>
            <a:xfrm>
              <a:off x="838170" y="2934060"/>
              <a:ext cx="418461" cy="415196"/>
            </a:xfrm>
            <a:prstGeom prst="ellipse">
              <a:avLst/>
            </a:prstGeom>
            <a:solidFill>
              <a:srgbClr val="F6F42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882502" y="2968740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3.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10829" y="5142089"/>
            <a:ext cx="427104" cy="415196"/>
            <a:chOff x="838170" y="2934060"/>
            <a:chExt cx="427104" cy="415196"/>
          </a:xfrm>
        </p:grpSpPr>
        <p:sp>
          <p:nvSpPr>
            <p:cNvPr id="20" name="Oval 8">
              <a:extLst>
                <a:ext uri="{FF2B5EF4-FFF2-40B4-BE49-F238E27FC236}">
                  <a16:creationId xmlns:a16="http://schemas.microsoft.com/office/drawing/2014/main" id="{777084F6-118A-4641-9396-5349659D2876}"/>
                </a:ext>
              </a:extLst>
            </p:cNvPr>
            <p:cNvSpPr/>
            <p:nvPr/>
          </p:nvSpPr>
          <p:spPr>
            <a:xfrm>
              <a:off x="838170" y="2934060"/>
              <a:ext cx="418461" cy="415196"/>
            </a:xfrm>
            <a:prstGeom prst="ellipse">
              <a:avLst/>
            </a:prstGeom>
            <a:solidFill>
              <a:srgbClr val="F6F42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882502" y="2968740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4.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Вывод из оборота</a:t>
            </a:r>
            <a:endParaRPr lang="bg-BG" dirty="0">
              <a:latin typeface="PT Sans Caption" pitchFamily="34" charset="-52"/>
              <a:cs typeface="Helvetica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2065796" y="1838243"/>
            <a:ext cx="5164344" cy="511544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6" name="Rectangle 179"/>
          <p:cNvSpPr/>
          <p:nvPr/>
        </p:nvSpPr>
        <p:spPr>
          <a:xfrm>
            <a:off x="2222218" y="1857660"/>
            <a:ext cx="5677771" cy="4708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Другие причины вывода из оборота</a:t>
            </a:r>
          </a:p>
        </p:txBody>
      </p:sp>
      <p:pic>
        <p:nvPicPr>
          <p:cNvPr id="7" name="Рисунок 6" descr="icon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833" y="1669312"/>
            <a:ext cx="1335885" cy="7974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910829" y="2934060"/>
            <a:ext cx="427104" cy="415196"/>
            <a:chOff x="838170" y="2934060"/>
            <a:chExt cx="427104" cy="4151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7084F6-118A-4641-9396-5349659D2876}"/>
                </a:ext>
              </a:extLst>
            </p:cNvPr>
            <p:cNvSpPr/>
            <p:nvPr/>
          </p:nvSpPr>
          <p:spPr>
            <a:xfrm>
              <a:off x="838170" y="2934060"/>
              <a:ext cx="418461" cy="415196"/>
            </a:xfrm>
            <a:prstGeom prst="ellipse">
              <a:avLst/>
            </a:prstGeom>
            <a:solidFill>
              <a:srgbClr val="F6F42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882502" y="2968740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1.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F6A83E-0384-4739-A6F8-F46D9356DC44}"/>
              </a:ext>
            </a:extLst>
          </p:cNvPr>
          <p:cNvSpPr txBox="1"/>
          <p:nvPr/>
        </p:nvSpPr>
        <p:spPr>
          <a:xfrm>
            <a:off x="1531082" y="2868393"/>
            <a:ext cx="56139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Продажа юр. лицу или ИП </a:t>
            </a:r>
            <a:r>
              <a:rPr lang="ru-RU" sz="16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не для дальнейшей </a:t>
            </a:r>
          </a:p>
          <a:p>
            <a:r>
              <a:rPr lang="ru-RU" sz="16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перепродажи</a:t>
            </a:r>
          </a:p>
          <a:p>
            <a:endParaRPr lang="ru-RU" sz="16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Open Sans" panose="020B0606030504020204" pitchFamily="34" charset="0"/>
            </a:endParaRPr>
          </a:p>
          <a:p>
            <a:endParaRPr lang="ru-RU" sz="16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Open Sans" panose="020B0606030504020204" pitchFamily="34" charset="0"/>
            </a:endParaRPr>
          </a:p>
          <a:p>
            <a:r>
              <a:rPr lang="ru-RU" sz="16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Списание</a:t>
            </a:r>
            <a:r>
              <a:rPr lang="ru-RU" sz="16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 в случае утери или порчи</a:t>
            </a:r>
          </a:p>
          <a:p>
            <a:endParaRPr lang="ru-RU" sz="16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Open Sans" panose="020B0606030504020204" pitchFamily="34" charset="0"/>
            </a:endParaRPr>
          </a:p>
          <a:p>
            <a:endParaRPr lang="ru-RU" sz="16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Open Sans" panose="020B0606030504020204" pitchFamily="34" charset="0"/>
            </a:endParaRPr>
          </a:p>
          <a:p>
            <a:r>
              <a:rPr lang="ru-RU" sz="16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Экспорт</a:t>
            </a:r>
          </a:p>
          <a:p>
            <a:endParaRPr lang="ru-RU" sz="16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Open Sans" panose="020B0606030504020204" pitchFamily="34" charset="0"/>
            </a:endParaRPr>
          </a:p>
          <a:p>
            <a:endParaRPr lang="ru-RU" sz="16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Open Sans" panose="020B0606030504020204" pitchFamily="34" charset="0"/>
            </a:endParaRPr>
          </a:p>
          <a:p>
            <a:r>
              <a:rPr lang="ru-RU" sz="16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Open Sans" panose="020B0606030504020204" pitchFamily="34" charset="0"/>
              </a:rPr>
              <a:t>Продажа по образцам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10829" y="3788213"/>
            <a:ext cx="427104" cy="415196"/>
            <a:chOff x="838170" y="2934060"/>
            <a:chExt cx="427104" cy="415196"/>
          </a:xfrm>
        </p:grpSpPr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777084F6-118A-4641-9396-5349659D2876}"/>
                </a:ext>
              </a:extLst>
            </p:cNvPr>
            <p:cNvSpPr/>
            <p:nvPr/>
          </p:nvSpPr>
          <p:spPr>
            <a:xfrm>
              <a:off x="838170" y="2934060"/>
              <a:ext cx="418461" cy="415196"/>
            </a:xfrm>
            <a:prstGeom prst="ellipse">
              <a:avLst/>
            </a:prstGeom>
            <a:solidFill>
              <a:srgbClr val="F6F42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882502" y="2968740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2.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910829" y="4532495"/>
            <a:ext cx="427104" cy="415196"/>
            <a:chOff x="838170" y="2934060"/>
            <a:chExt cx="427104" cy="415196"/>
          </a:xfrm>
        </p:grpSpPr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777084F6-118A-4641-9396-5349659D2876}"/>
                </a:ext>
              </a:extLst>
            </p:cNvPr>
            <p:cNvSpPr/>
            <p:nvPr/>
          </p:nvSpPr>
          <p:spPr>
            <a:xfrm>
              <a:off x="838170" y="2934060"/>
              <a:ext cx="418461" cy="415196"/>
            </a:xfrm>
            <a:prstGeom prst="ellipse">
              <a:avLst/>
            </a:prstGeom>
            <a:solidFill>
              <a:srgbClr val="F6F42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882502" y="2968740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3.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10829" y="5248419"/>
            <a:ext cx="427104" cy="415196"/>
            <a:chOff x="838170" y="2934060"/>
            <a:chExt cx="427104" cy="415196"/>
          </a:xfrm>
        </p:grpSpPr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777084F6-118A-4641-9396-5349659D2876}"/>
                </a:ext>
              </a:extLst>
            </p:cNvPr>
            <p:cNvSpPr/>
            <p:nvPr/>
          </p:nvSpPr>
          <p:spPr>
            <a:xfrm>
              <a:off x="838170" y="2934060"/>
              <a:ext cx="418461" cy="415196"/>
            </a:xfrm>
            <a:prstGeom prst="ellipse">
              <a:avLst/>
            </a:prstGeom>
            <a:solidFill>
              <a:srgbClr val="F6F42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882502" y="2968740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4.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pic>
        <p:nvPicPr>
          <p:cNvPr id="21" name="Рисунок 20" descr="Маркировка обуви новая правки 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5673" y="2449024"/>
            <a:ext cx="3365984" cy="3133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522040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r>
              <a:rPr lang="ru-RU" dirty="0"/>
              <a:t>Единый оператор системы — ЦРПТ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79815F-69B5-453C-BEA0-CC4E8DD26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472" t="2913" r="2511" b="3869"/>
          <a:stretch/>
        </p:blipFill>
        <p:spPr>
          <a:xfrm>
            <a:off x="542260" y="1395529"/>
            <a:ext cx="11121200" cy="5132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0719" y="2634215"/>
            <a:ext cx="4391300" cy="34267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Вывод из оборота</a:t>
            </a:r>
            <a:endParaRPr lang="bg-BG" dirty="0">
              <a:latin typeface="PT Sans Caption" pitchFamily="34" charset="-52"/>
              <a:cs typeface="Helvetica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065796" y="1838243"/>
            <a:ext cx="5472688" cy="511544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5" name="Rectangle 179"/>
          <p:cNvSpPr/>
          <p:nvPr/>
        </p:nvSpPr>
        <p:spPr>
          <a:xfrm>
            <a:off x="2222218" y="1857660"/>
            <a:ext cx="5677771" cy="47087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При продаже через Интернет-магазин</a:t>
            </a:r>
          </a:p>
        </p:txBody>
      </p:sp>
      <p:pic>
        <p:nvPicPr>
          <p:cNvPr id="6" name="Рисунок 5" descr="icon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33" y="1669312"/>
            <a:ext cx="1335885" cy="79744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10829" y="2934060"/>
            <a:ext cx="427104" cy="415196"/>
            <a:chOff x="838170" y="2934060"/>
            <a:chExt cx="427104" cy="415196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777084F6-118A-4641-9396-5349659D2876}"/>
                </a:ext>
              </a:extLst>
            </p:cNvPr>
            <p:cNvSpPr/>
            <p:nvPr/>
          </p:nvSpPr>
          <p:spPr>
            <a:xfrm>
              <a:off x="838170" y="2934060"/>
              <a:ext cx="418461" cy="415196"/>
            </a:xfrm>
            <a:prstGeom prst="ellipse">
              <a:avLst/>
            </a:prstGeom>
            <a:solidFill>
              <a:srgbClr val="F6F42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882502" y="2968740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1.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EF6A83E-0384-4739-A6F8-F46D9356DC44}"/>
              </a:ext>
            </a:extLst>
          </p:cNvPr>
          <p:cNvSpPr txBox="1"/>
          <p:nvPr/>
        </p:nvSpPr>
        <p:spPr>
          <a:xfrm>
            <a:off x="1531081" y="2868393"/>
            <a:ext cx="6368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Подача сведений в ГИС МТ </a:t>
            </a: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при передаче службе </a:t>
            </a:r>
          </a:p>
          <a:p>
            <a:pPr marL="457200" indent="-457200"/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доставки</a:t>
            </a:r>
          </a:p>
          <a:p>
            <a:pPr marL="457200" indent="-457200"/>
            <a:endParaRPr lang="ru-RU" sz="1600" dirty="0">
              <a:solidFill>
                <a:srgbClr val="595959"/>
              </a:solidFill>
              <a:latin typeface="PT Sans Caption" pitchFamily="34" charset="-52"/>
            </a:endParaRPr>
          </a:p>
          <a:p>
            <a:pPr marL="457200" indent="-457200"/>
            <a:endParaRPr lang="ru-RU" sz="1600" dirty="0">
              <a:solidFill>
                <a:srgbClr val="595959"/>
              </a:solidFill>
              <a:latin typeface="PT Sans Caption" pitchFamily="34" charset="-52"/>
            </a:endParaRPr>
          </a:p>
          <a:p>
            <a:pPr marL="457200" indent="-457200"/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Выбытие по отгрузке </a:t>
            </a: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службе доставки</a:t>
            </a:r>
          </a:p>
          <a:p>
            <a:pPr marL="457200" indent="-457200"/>
            <a:endParaRPr lang="ru-RU" sz="1600" dirty="0">
              <a:solidFill>
                <a:srgbClr val="595959"/>
              </a:solidFill>
              <a:latin typeface="PT Sans Caption" pitchFamily="34" charset="-52"/>
            </a:endParaRPr>
          </a:p>
          <a:p>
            <a:pPr marL="457200" indent="-457200"/>
            <a:endParaRPr lang="ru-RU" sz="1600" dirty="0">
              <a:solidFill>
                <a:srgbClr val="595959"/>
              </a:solidFill>
              <a:latin typeface="PT Sans Caption" pitchFamily="34" charset="-52"/>
            </a:endParaRPr>
          </a:p>
          <a:p>
            <a:pPr marL="457200" indent="-457200"/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Выбытие при доставке </a:t>
            </a: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конечному получателю</a:t>
            </a:r>
          </a:p>
          <a:p>
            <a:pPr marL="457200" indent="-457200"/>
            <a:endParaRPr lang="ru-RU" sz="1600" dirty="0">
              <a:solidFill>
                <a:srgbClr val="595959"/>
              </a:solidFill>
              <a:latin typeface="PT Sans Caption" pitchFamily="34" charset="-52"/>
            </a:endParaRPr>
          </a:p>
          <a:p>
            <a:pPr marL="457200" indent="-457200"/>
            <a:endParaRPr lang="ru-RU" sz="1600" dirty="0">
              <a:solidFill>
                <a:srgbClr val="595959"/>
              </a:solidFill>
              <a:latin typeface="PT Sans Caption" pitchFamily="34" charset="-52"/>
            </a:endParaRPr>
          </a:p>
          <a:p>
            <a:pPr marL="457200" indent="-457200"/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Присутствие КМ </a:t>
            </a: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при выбытии товара обязательно </a:t>
            </a:r>
          </a:p>
          <a:p>
            <a:pPr marL="457200" indent="-457200"/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в кассовом чеке согласно действующему ФЗ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910829" y="3788213"/>
            <a:ext cx="427104" cy="415196"/>
            <a:chOff x="838170" y="2934060"/>
            <a:chExt cx="427104" cy="415196"/>
          </a:xfrm>
        </p:grpSpPr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777084F6-118A-4641-9396-5349659D2876}"/>
                </a:ext>
              </a:extLst>
            </p:cNvPr>
            <p:cNvSpPr/>
            <p:nvPr/>
          </p:nvSpPr>
          <p:spPr>
            <a:xfrm>
              <a:off x="838170" y="2934060"/>
              <a:ext cx="418461" cy="415196"/>
            </a:xfrm>
            <a:prstGeom prst="ellipse">
              <a:avLst/>
            </a:prstGeom>
            <a:solidFill>
              <a:srgbClr val="F6F42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882502" y="2968740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2.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10829" y="4532495"/>
            <a:ext cx="427104" cy="415196"/>
            <a:chOff x="838170" y="2934060"/>
            <a:chExt cx="427104" cy="415196"/>
          </a:xfrm>
        </p:grpSpPr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777084F6-118A-4641-9396-5349659D2876}"/>
                </a:ext>
              </a:extLst>
            </p:cNvPr>
            <p:cNvSpPr/>
            <p:nvPr/>
          </p:nvSpPr>
          <p:spPr>
            <a:xfrm>
              <a:off x="838170" y="2934060"/>
              <a:ext cx="418461" cy="415196"/>
            </a:xfrm>
            <a:prstGeom prst="ellipse">
              <a:avLst/>
            </a:prstGeom>
            <a:solidFill>
              <a:srgbClr val="F6F42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882502" y="2968740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3.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10829" y="5354749"/>
            <a:ext cx="427104" cy="415196"/>
            <a:chOff x="838170" y="2934060"/>
            <a:chExt cx="427104" cy="415196"/>
          </a:xfrm>
        </p:grpSpPr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777084F6-118A-4641-9396-5349659D2876}"/>
                </a:ext>
              </a:extLst>
            </p:cNvPr>
            <p:cNvSpPr/>
            <p:nvPr/>
          </p:nvSpPr>
          <p:spPr>
            <a:xfrm>
              <a:off x="838170" y="2934060"/>
              <a:ext cx="418461" cy="415196"/>
            </a:xfrm>
            <a:prstGeom prst="ellipse">
              <a:avLst/>
            </a:prstGeom>
            <a:solidFill>
              <a:srgbClr val="F6F42E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>
                <a:lnSpc>
                  <a:spcPct val="95000"/>
                </a:lnSpc>
              </a:pPr>
              <a:endParaRPr lang="bg-BG" kern="0" dirty="0">
                <a:solidFill>
                  <a:schemeClr val="bg1">
                    <a:lumMod val="50000"/>
                  </a:schemeClr>
                </a:solidFill>
                <a:latin typeface="PT Sans Caption" panose="020B0603020203020204" pitchFamily="34" charset="0"/>
                <a:sym typeface="PT Sans Caption" panose="020B0603020203020204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882502" y="2968740"/>
              <a:ext cx="382772" cy="327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4.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FCB3B52-1DEC-4006-AF31-033E74C922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66" y="1621"/>
          <a:ext cx="1621" cy="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6" y="1621"/>
                        <a:ext cx="1621" cy="1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7BD063C1-0254-4038-BBAB-D5E42DD296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Общественный контроль</a:t>
            </a:r>
            <a:endParaRPr lang="bg-BG" dirty="0">
              <a:cs typeface="Helvetic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DC97B0-5997-4C4B-A45A-39FC9D5472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11339" y="1872819"/>
            <a:ext cx="5690708" cy="4268030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BC7D86F-2834-4E95-B1E3-2AC3FB8CD3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8"/>
          <a:stretch/>
        </p:blipFill>
        <p:spPr>
          <a:xfrm>
            <a:off x="4268030" y="1173103"/>
            <a:ext cx="2753094" cy="5684897"/>
          </a:xfrm>
          <a:prstGeom prst="rect">
            <a:avLst/>
          </a:prstGeom>
        </p:spPr>
      </p:pic>
      <p:pic>
        <p:nvPicPr>
          <p:cNvPr id="45076" name="Picture 20" descr="https://4.bp.blogspot.com/-0JHdNVC9gU0/W-GM5Vq8EPI/AAAAAAAAPqY/dDOSLD0HafAVO7WHNZk-KuDznZel1ZSbQCLcBGAs/s1600/App%2BStore.png">
            <a:extLst>
              <a:ext uri="{FF2B5EF4-FFF2-40B4-BE49-F238E27FC236}">
                <a16:creationId xmlns:a16="http://schemas.microsoft.com/office/drawing/2014/main" id="{0DC8C535-42ED-4A0B-B460-78821B93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840" y="903670"/>
            <a:ext cx="1449498" cy="108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8" name="Picture 22" descr="https://lktgt.kponline.ru/img/Google_Play_Logo.png">
            <a:extLst>
              <a:ext uri="{FF2B5EF4-FFF2-40B4-BE49-F238E27FC236}">
                <a16:creationId xmlns:a16="http://schemas.microsoft.com/office/drawing/2014/main" id="{338D899E-4C12-4FAC-B03C-FD43ACBA3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898" y="4078376"/>
            <a:ext cx="1327382" cy="3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9FAC7E-5709-41A2-B057-38D05E12ACB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20815" y="4479019"/>
            <a:ext cx="2317548" cy="23731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A83DC2-F059-4DC0-BC9A-642F14D2579E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20815" y="1705266"/>
            <a:ext cx="2317549" cy="233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Ответственность </a:t>
            </a:r>
            <a:endParaRPr lang="bg-BG" dirty="0">
              <a:cs typeface="Helvetica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C13D751-EF36-4C57-B925-986A8020BD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2372" y="2564486"/>
            <a:ext cx="3624770" cy="2879384"/>
          </a:xfrm>
          <a:prstGeom prst="rect">
            <a:avLst/>
          </a:prstGeom>
        </p:spPr>
      </p:pic>
      <p:sp>
        <p:nvSpPr>
          <p:cNvPr id="39" name="Rectangle 7"/>
          <p:cNvSpPr/>
          <p:nvPr/>
        </p:nvSpPr>
        <p:spPr>
          <a:xfrm>
            <a:off x="1768115" y="1870147"/>
            <a:ext cx="7067542" cy="511553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40" name="Rectangle 179"/>
          <p:cNvSpPr/>
          <p:nvPr/>
        </p:nvSpPr>
        <p:spPr>
          <a:xfrm>
            <a:off x="1839473" y="1836400"/>
            <a:ext cx="7091917" cy="5878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ru-RU" sz="16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Статья 15.12 Кодекса РФ об административных правонарушениях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F6A83E-0384-4739-A6F8-F46D9356DC44}"/>
              </a:ext>
            </a:extLst>
          </p:cNvPr>
          <p:cNvSpPr txBox="1"/>
          <p:nvPr/>
        </p:nvSpPr>
        <p:spPr>
          <a:xfrm>
            <a:off x="574152" y="4271877"/>
            <a:ext cx="6857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 fontAlgn="base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на граждан —  </a:t>
            </a:r>
            <a:r>
              <a:rPr lang="ru-RU" sz="14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2 000–4 000 рублей </a:t>
            </a:r>
            <a:b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</a:br>
            <a: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с конфискацией предметов административного правонарушения;</a:t>
            </a:r>
          </a:p>
          <a:p>
            <a:pPr marL="288000" indent="-288000" fontAlgn="base">
              <a:buClr>
                <a:srgbClr val="F8F200"/>
              </a:buClr>
              <a:buFont typeface="Arial" pitchFamily="34" charset="0"/>
              <a:buChar char="•"/>
            </a:pPr>
            <a:endParaRPr lang="ru-RU" sz="14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</a:endParaRPr>
          </a:p>
          <a:p>
            <a:pPr marL="288000" indent="-288000" fontAlgn="base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на юридических лиц — </a:t>
            </a:r>
            <a:r>
              <a:rPr lang="ru-RU" sz="14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50 000–300 000 рублей </a:t>
            </a:r>
            <a:b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</a:br>
            <a: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с конфискацией предметов административного правонарушения;</a:t>
            </a:r>
          </a:p>
          <a:p>
            <a:pPr marL="288000" indent="-288000" fontAlgn="base">
              <a:buClr>
                <a:srgbClr val="F8F200"/>
              </a:buClr>
              <a:buFont typeface="Arial" pitchFamily="34" charset="0"/>
              <a:buChar char="•"/>
            </a:pPr>
            <a:endParaRPr lang="ru-RU" sz="1400" dirty="0">
              <a:solidFill>
                <a:srgbClr val="595959"/>
              </a:solidFill>
              <a:latin typeface="PT Sans Caption" panose="020B0603020203020204" pitchFamily="34" charset="-52"/>
              <a:ea typeface="PT Sans Caption" panose="020B0603020203020204" pitchFamily="34" charset="-52"/>
            </a:endParaRPr>
          </a:p>
          <a:p>
            <a:pPr marL="288000" indent="-288000" fontAlgn="base">
              <a:buClr>
                <a:srgbClr val="F8F200"/>
              </a:buClr>
              <a:buFont typeface="Arial" pitchFamily="34" charset="0"/>
              <a:buChar char="•"/>
            </a:pPr>
            <a: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на должностных лиц —  </a:t>
            </a:r>
            <a:r>
              <a:rPr lang="ru-RU" sz="14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5 000–10 000 рублей </a:t>
            </a:r>
            <a:b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</a:br>
            <a:r>
              <a:rPr lang="ru-RU" sz="1400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с конфискацией предметов административного правонарушения.</a:t>
            </a:r>
          </a:p>
        </p:txBody>
      </p:sp>
      <p:sp>
        <p:nvSpPr>
          <p:cNvPr id="43" name="Rectangle 179"/>
          <p:cNvSpPr/>
          <p:nvPr/>
        </p:nvSpPr>
        <p:spPr>
          <a:xfrm>
            <a:off x="843509" y="2669311"/>
            <a:ext cx="7343561" cy="129663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ru-RU" sz="1600" b="1" dirty="0">
                <a:solidFill>
                  <a:srgbClr val="595959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В случае производства или продажи товаров, в отношении которых установлены требования по маркировке, без соответствующей маркировки, а также с нарушением установленного порядка нанесения такой маркировки предусмотрены штрафы:</a:t>
            </a:r>
          </a:p>
        </p:txBody>
      </p:sp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479" y="1796587"/>
            <a:ext cx="671506" cy="67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0CD27D0-4329-4118-9FF7-77F8392C15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659" y="4282124"/>
            <a:ext cx="1150090" cy="140629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ED1BD59-E68D-4E68-91BD-B6ABF7EA7D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938"/>
          <a:stretch/>
        </p:blipFill>
        <p:spPr>
          <a:xfrm>
            <a:off x="4646429" y="4402860"/>
            <a:ext cx="1307804" cy="120300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AC658D-6FDF-4C7A-AC4C-C6AD2E95EB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8206" y="4547403"/>
            <a:ext cx="1662428" cy="9071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1A7DFBB-08CE-44F2-83EC-8E71DEF5C28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66303" y="4316147"/>
            <a:ext cx="1227493" cy="1204762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2438400" y="4004930"/>
            <a:ext cx="0" cy="340242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305646" y="4004930"/>
            <a:ext cx="0" cy="340242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098465" y="4004930"/>
            <a:ext cx="0" cy="340242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0955079" y="4004930"/>
            <a:ext cx="0" cy="340242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073889" y="3540641"/>
            <a:ext cx="0" cy="340242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824176" y="3540641"/>
            <a:ext cx="0" cy="340242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691423" y="3540641"/>
            <a:ext cx="0" cy="340242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9526772" y="3540641"/>
            <a:ext cx="0" cy="340242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F797D0C-60AC-4346-B8CC-B1FF383F1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739"/>
          <a:stretch/>
        </p:blipFill>
        <p:spPr>
          <a:xfrm>
            <a:off x="10021333" y="1481252"/>
            <a:ext cx="1185375" cy="1338969"/>
          </a:xfrm>
          <a:prstGeom prst="rect">
            <a:avLst/>
          </a:prstGeom>
        </p:spPr>
      </p:pic>
      <p:pic>
        <p:nvPicPr>
          <p:cNvPr id="51" name="Рисунок 50" descr="Маркировка обуви новая правки -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9964" y="1422601"/>
            <a:ext cx="1189390" cy="15551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Что необходимо сделать участнику оборота</a:t>
            </a:r>
            <a:endParaRPr lang="bg-BG" dirty="0">
              <a:latin typeface="PT Sans Caption" pitchFamily="34" charset="-52"/>
              <a:cs typeface="Helvetica"/>
            </a:endParaRPr>
          </a:p>
        </p:txBody>
      </p:sp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5400000" flipH="1">
            <a:off x="6081421" y="-2143368"/>
            <a:ext cx="11030" cy="12168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0" y="3095418"/>
            <a:ext cx="2513077" cy="3693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2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Оформить УКЭП и установить ПО для работы с УКЭП 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891346" y="3760864"/>
            <a:ext cx="382772" cy="335994"/>
            <a:chOff x="1369831" y="3755549"/>
            <a:chExt cx="382772" cy="335994"/>
          </a:xfrm>
        </p:grpSpPr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1383856" y="3767543"/>
              <a:ext cx="324000" cy="32400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1369831" y="3755549"/>
              <a:ext cx="382772" cy="274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1.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266511" y="3760864"/>
            <a:ext cx="382772" cy="335994"/>
            <a:chOff x="1369831" y="3755549"/>
            <a:chExt cx="382772" cy="335994"/>
          </a:xfrm>
        </p:grpSpPr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1383856" y="3767543"/>
              <a:ext cx="324000" cy="32400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1369831" y="3755549"/>
              <a:ext cx="382772" cy="274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2.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pic>
        <p:nvPicPr>
          <p:cNvPr id="28" name="Рисунок 27" descr="icon-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805107" y="1476205"/>
            <a:ext cx="670135" cy="1334708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3659361" y="3760864"/>
            <a:ext cx="382772" cy="335994"/>
            <a:chOff x="1369831" y="3755549"/>
            <a:chExt cx="382772" cy="335994"/>
          </a:xfrm>
        </p:grpSpPr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1383856" y="3767543"/>
              <a:ext cx="324000" cy="32400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1369831" y="3755549"/>
              <a:ext cx="382772" cy="274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3.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119590" y="3760864"/>
            <a:ext cx="382772" cy="335994"/>
            <a:chOff x="1369831" y="3755549"/>
            <a:chExt cx="382772" cy="335994"/>
          </a:xfrm>
        </p:grpSpPr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1383856" y="3767543"/>
              <a:ext cx="324000" cy="32400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1369831" y="3755549"/>
              <a:ext cx="382772" cy="274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4.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508909" y="3760864"/>
            <a:ext cx="382772" cy="335994"/>
            <a:chOff x="1369831" y="3755549"/>
            <a:chExt cx="382772" cy="335994"/>
          </a:xfrm>
        </p:grpSpPr>
        <p:sp>
          <p:nvSpPr>
            <p:cNvPr id="36" name="Oval 16"/>
            <p:cNvSpPr>
              <a:spLocks noChangeArrowheads="1"/>
            </p:cNvSpPr>
            <p:nvPr/>
          </p:nvSpPr>
          <p:spPr bwMode="auto">
            <a:xfrm>
              <a:off x="1383856" y="3767543"/>
              <a:ext cx="324000" cy="32400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1369831" y="3755549"/>
              <a:ext cx="382772" cy="274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5.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915973" y="3760864"/>
            <a:ext cx="382772" cy="335994"/>
            <a:chOff x="1369831" y="3755549"/>
            <a:chExt cx="382772" cy="335994"/>
          </a:xfrm>
        </p:grpSpPr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1383856" y="3767543"/>
              <a:ext cx="324000" cy="32400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1369831" y="3755549"/>
              <a:ext cx="382772" cy="274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6.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9340722" y="3760864"/>
            <a:ext cx="382772" cy="335994"/>
            <a:chOff x="1369831" y="3755549"/>
            <a:chExt cx="382772" cy="335994"/>
          </a:xfrm>
        </p:grpSpPr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1383856" y="3767543"/>
              <a:ext cx="324000" cy="32400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1369831" y="3755549"/>
              <a:ext cx="382772" cy="274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7.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0758419" y="3760864"/>
            <a:ext cx="382772" cy="335994"/>
            <a:chOff x="1369831" y="3755549"/>
            <a:chExt cx="382772" cy="335994"/>
          </a:xfrm>
        </p:grpSpPr>
        <p:sp>
          <p:nvSpPr>
            <p:cNvPr id="45" name="Oval 16"/>
            <p:cNvSpPr>
              <a:spLocks noChangeArrowheads="1"/>
            </p:cNvSpPr>
            <p:nvPr/>
          </p:nvSpPr>
          <p:spPr bwMode="auto">
            <a:xfrm>
              <a:off x="1383856" y="3767543"/>
              <a:ext cx="324000" cy="32400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6136A998-5EA4-4862-97E4-04B30B4768EA}"/>
                </a:ext>
              </a:extLst>
            </p:cNvPr>
            <p:cNvSpPr/>
            <p:nvPr/>
          </p:nvSpPr>
          <p:spPr>
            <a:xfrm>
              <a:off x="1369831" y="3755549"/>
              <a:ext cx="382772" cy="274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600" b="1" dirty="0">
                  <a:solidFill>
                    <a:srgbClr val="595959"/>
                  </a:solidFill>
                  <a:latin typeface="PT Sans Caption" pitchFamily="34" charset="-52"/>
                </a:rPr>
                <a:t>8.</a:t>
              </a:r>
              <a:endParaRPr lang="ru-RU" sz="1600" dirty="0">
                <a:solidFill>
                  <a:srgbClr val="595959"/>
                </a:solidFill>
                <a:latin typeface="PT Sans Caption" pitchFamily="34" charset="-52"/>
              </a:endParaRPr>
            </a:p>
          </p:txBody>
        </p:sp>
      </p:grpSp>
      <p:sp>
        <p:nvSpPr>
          <p:cNvPr id="47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1381979" y="5788990"/>
            <a:ext cx="2084231" cy="3693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2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Зарегистрироваться </a:t>
            </a:r>
          </a:p>
          <a:p>
            <a:pPr algn="ctr"/>
            <a:r>
              <a:rPr lang="ru-RU" sz="12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в ЛК и заполнить профиль</a:t>
            </a:r>
          </a:p>
        </p:txBody>
      </p:sp>
      <p:sp>
        <p:nvSpPr>
          <p:cNvPr id="49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2923708" y="3095418"/>
            <a:ext cx="1885751" cy="3693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2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Заключить договора </a:t>
            </a:r>
          </a:p>
          <a:p>
            <a:pPr algn="ctr"/>
            <a:r>
              <a:rPr lang="ru-RU" sz="12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с Оператором-ЦРПТ</a:t>
            </a:r>
          </a:p>
        </p:txBody>
      </p:sp>
      <p:sp>
        <p:nvSpPr>
          <p:cNvPr id="52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4171253" y="5788990"/>
            <a:ext cx="2084231" cy="3693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2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Описать товары в личном кабинете </a:t>
            </a:r>
          </a:p>
        </p:txBody>
      </p:sp>
      <p:sp>
        <p:nvSpPr>
          <p:cNvPr id="54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5681084" y="3095418"/>
            <a:ext cx="1885751" cy="18466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2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Получить доступ к ПАК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46C17B3-5F76-4568-96D2-E1AA13B8DC9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18795" y="2044144"/>
            <a:ext cx="2644992" cy="578064"/>
          </a:xfrm>
          <a:prstGeom prst="rect">
            <a:avLst/>
          </a:prstGeom>
        </p:spPr>
      </p:pic>
      <p:sp>
        <p:nvSpPr>
          <p:cNvPr id="56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7130649" y="5788990"/>
            <a:ext cx="2084231" cy="3693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2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Заказать коды и нанести их на товар</a:t>
            </a: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8619214" y="3095418"/>
            <a:ext cx="1885751" cy="36933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2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При оптовой продаже сформировать УПД</a:t>
            </a:r>
          </a:p>
        </p:txBody>
      </p:sp>
      <p:sp>
        <p:nvSpPr>
          <p:cNvPr id="60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9771067" y="5788990"/>
            <a:ext cx="2084231" cy="55399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2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При розничной продаже вывести товар из оборота при помощи онлайн-кассы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391A77B-98BF-404E-9E64-7CF6063F7F7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33358" y="1509687"/>
            <a:ext cx="1865672" cy="1455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Что понадобится</a:t>
            </a:r>
            <a:endParaRPr lang="bg-BG" dirty="0">
              <a:latin typeface="PT Sans Caption" pitchFamily="34" charset="-52"/>
              <a:cs typeface="Helvetica"/>
            </a:endParaRPr>
          </a:p>
        </p:txBody>
      </p:sp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5400000" flipH="1">
            <a:off x="6081421" y="-1696782"/>
            <a:ext cx="11030" cy="12168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432146" y="4775372"/>
            <a:ext cx="2229778" cy="7386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Усиленная</a:t>
            </a:r>
          </a:p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квалифицированная </a:t>
            </a:r>
          </a:p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электронная подпись</a:t>
            </a: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3320292" y="4775372"/>
            <a:ext cx="876587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Принтер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5281845" y="4775372"/>
            <a:ext cx="1149737" cy="4924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2</a:t>
            </a:r>
            <a:r>
              <a:rPr lang="en-US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D </a:t>
            </a:r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сканер </a:t>
            </a:r>
          </a:p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штрихкода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7366127" y="4775372"/>
            <a:ext cx="1411348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Онлайн-касса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9241944" y="4775372"/>
            <a:ext cx="2366418" cy="7386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Интеграция с ЛК</a:t>
            </a:r>
          </a:p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самостоятельно</a:t>
            </a:r>
          </a:p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или через интегратора</a:t>
            </a:r>
          </a:p>
        </p:txBody>
      </p:sp>
      <p:grpSp>
        <p:nvGrpSpPr>
          <p:cNvPr id="15" name="Группа 50"/>
          <p:cNvGrpSpPr>
            <a:grpSpLocks noChangeAspect="1"/>
          </p:cNvGrpSpPr>
          <p:nvPr/>
        </p:nvGrpSpPr>
        <p:grpSpPr bwMode="auto">
          <a:xfrm>
            <a:off x="1383856" y="4214129"/>
            <a:ext cx="324000" cy="324000"/>
            <a:chOff x="6525820" y="2527453"/>
            <a:chExt cx="306910" cy="306910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6525820" y="2527453"/>
              <a:ext cx="306910" cy="30691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603030" y="2606594"/>
              <a:ext cx="152490" cy="146699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</p:grpSp>
      <p:grpSp>
        <p:nvGrpSpPr>
          <p:cNvPr id="18" name="Группа 50"/>
          <p:cNvGrpSpPr>
            <a:grpSpLocks noChangeAspect="1"/>
          </p:cNvGrpSpPr>
          <p:nvPr/>
        </p:nvGrpSpPr>
        <p:grpSpPr bwMode="auto">
          <a:xfrm>
            <a:off x="3588340" y="4214129"/>
            <a:ext cx="324000" cy="324000"/>
            <a:chOff x="6525820" y="2527453"/>
            <a:chExt cx="306910" cy="306910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6525820" y="2527453"/>
              <a:ext cx="306910" cy="30691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6603030" y="2606594"/>
              <a:ext cx="152490" cy="146699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</p:grpSp>
      <p:grpSp>
        <p:nvGrpSpPr>
          <p:cNvPr id="21" name="Группа 50"/>
          <p:cNvGrpSpPr>
            <a:grpSpLocks noChangeAspect="1"/>
          </p:cNvGrpSpPr>
          <p:nvPr/>
        </p:nvGrpSpPr>
        <p:grpSpPr bwMode="auto">
          <a:xfrm>
            <a:off x="5697125" y="4214129"/>
            <a:ext cx="324000" cy="324000"/>
            <a:chOff x="6525820" y="2527453"/>
            <a:chExt cx="306910" cy="306910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6525820" y="2527453"/>
              <a:ext cx="306910" cy="30691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603030" y="2606594"/>
              <a:ext cx="152490" cy="146699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</p:grpSp>
      <p:grpSp>
        <p:nvGrpSpPr>
          <p:cNvPr id="24" name="Группа 50"/>
          <p:cNvGrpSpPr>
            <a:grpSpLocks noChangeAspect="1"/>
          </p:cNvGrpSpPr>
          <p:nvPr/>
        </p:nvGrpSpPr>
        <p:grpSpPr bwMode="auto">
          <a:xfrm>
            <a:off x="7890974" y="4214129"/>
            <a:ext cx="324000" cy="324000"/>
            <a:chOff x="6525820" y="2527453"/>
            <a:chExt cx="306910" cy="306910"/>
          </a:xfrm>
        </p:grpSpPr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6525820" y="2527453"/>
              <a:ext cx="306910" cy="30691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6603030" y="2606594"/>
              <a:ext cx="152490" cy="146699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</p:grpSp>
      <p:grpSp>
        <p:nvGrpSpPr>
          <p:cNvPr id="27" name="Группа 50"/>
          <p:cNvGrpSpPr>
            <a:grpSpLocks noChangeAspect="1"/>
          </p:cNvGrpSpPr>
          <p:nvPr/>
        </p:nvGrpSpPr>
        <p:grpSpPr bwMode="auto">
          <a:xfrm>
            <a:off x="10262042" y="4214129"/>
            <a:ext cx="324000" cy="324000"/>
            <a:chOff x="6525820" y="2527453"/>
            <a:chExt cx="306910" cy="306910"/>
          </a:xfrm>
        </p:grpSpPr>
        <p:sp>
          <p:nvSpPr>
            <p:cNvPr id="28" name="Oval 16"/>
            <p:cNvSpPr>
              <a:spLocks noChangeArrowheads="1"/>
            </p:cNvSpPr>
            <p:nvPr/>
          </p:nvSpPr>
          <p:spPr bwMode="auto">
            <a:xfrm>
              <a:off x="6525820" y="2527453"/>
              <a:ext cx="306910" cy="30691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603030" y="2606594"/>
              <a:ext cx="152490" cy="146699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</p:grpSp>
      <p:pic>
        <p:nvPicPr>
          <p:cNvPr id="30" name="Рисунок 29" descr="icon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3510" y="2117266"/>
            <a:ext cx="835408" cy="1663883"/>
          </a:xfrm>
          <a:prstGeom prst="rect">
            <a:avLst/>
          </a:prstGeom>
        </p:spPr>
      </p:pic>
      <p:pic>
        <p:nvPicPr>
          <p:cNvPr id="31" name="Рисунок 30" descr="icon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114" y="2477386"/>
            <a:ext cx="1537270" cy="1403030"/>
          </a:xfrm>
          <a:prstGeom prst="rect">
            <a:avLst/>
          </a:prstGeom>
        </p:spPr>
      </p:pic>
      <p:pic>
        <p:nvPicPr>
          <p:cNvPr id="32" name="Рисунок 31" descr="icon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1225" y="2190308"/>
            <a:ext cx="1803666" cy="1733107"/>
          </a:xfrm>
          <a:prstGeom prst="rect">
            <a:avLst/>
          </a:prstGeom>
        </p:spPr>
      </p:pic>
      <p:pic>
        <p:nvPicPr>
          <p:cNvPr id="33" name="Рисунок 32" descr="icon-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8275" y="2307265"/>
            <a:ext cx="1655428" cy="1601220"/>
          </a:xfrm>
          <a:prstGeom prst="rect">
            <a:avLst/>
          </a:prstGeom>
        </p:spPr>
      </p:pic>
      <p:pic>
        <p:nvPicPr>
          <p:cNvPr id="34" name="Рисунок 33" descr="icon-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65558" y="2022170"/>
            <a:ext cx="1509256" cy="1884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3" descr="G:\Реваз\Презентация Реваз\Легкая промушленность\cover-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12192000" cy="6876788"/>
          </a:xfrm>
          <a:prstGeom prst="rect">
            <a:avLst/>
          </a:prstGeom>
          <a:noFill/>
        </p:spPr>
      </p:pic>
      <p:sp>
        <p:nvSpPr>
          <p:cNvPr id="16" name="Rectangle 25"/>
          <p:cNvSpPr/>
          <p:nvPr/>
        </p:nvSpPr>
        <p:spPr>
          <a:xfrm>
            <a:off x="0" y="-2"/>
            <a:ext cx="12192000" cy="6876000"/>
          </a:xfrm>
          <a:prstGeom prst="rect">
            <a:avLst/>
          </a:prstGeom>
          <a:solidFill>
            <a:srgbClr val="008EC9">
              <a:alpha val="40000"/>
            </a:srgb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crpt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554" y="4866184"/>
            <a:ext cx="3821815" cy="1402805"/>
          </a:xfrm>
          <a:prstGeom prst="rect">
            <a:avLst/>
          </a:prstGeom>
        </p:spPr>
      </p:pic>
      <p:pic>
        <p:nvPicPr>
          <p:cNvPr id="18" name="Picture 80" descr="G:\Реваз\Презентация Реваз\Заставка\CZ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034" y="567771"/>
            <a:ext cx="1355123" cy="2606353"/>
          </a:xfrm>
          <a:prstGeom prst="rect">
            <a:avLst/>
          </a:prstGeom>
          <a:noFill/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0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>
            <a:extLst>
              <a:ext uri="{FF2B5EF4-FFF2-40B4-BE49-F238E27FC236}">
                <a16:creationId xmlns:a16="http://schemas.microsoft.com/office/drawing/2014/main" id="{8E841189-6E24-49EA-9893-B74D2F36E9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113F97A-8142-40BA-8E6E-664690AEFD51}"/>
              </a:ext>
            </a:extLst>
          </p:cNvPr>
          <p:cNvSpPr txBox="1">
            <a:spLocks/>
          </p:cNvSpPr>
          <p:nvPr/>
        </p:nvSpPr>
        <p:spPr>
          <a:xfrm>
            <a:off x="4289938" y="1892590"/>
            <a:ext cx="7086926" cy="2551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ts val="4400"/>
              </a:lnSpc>
            </a:pPr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Спасибо!</a:t>
            </a:r>
            <a:br>
              <a:rPr lang="ru-RU" sz="3200" dirty="0">
                <a:latin typeface="PT Sans Caption" panose="020B0603020203020204" pitchFamily="34" charset="-52"/>
                <a:ea typeface="PT Sans Caption" panose="020B0603020203020204" pitchFamily="34" charset="-52"/>
              </a:rPr>
            </a:br>
            <a:br>
              <a:rPr lang="ru-RU" sz="3200" dirty="0">
                <a:latin typeface="PT Sans Caption" panose="020B0603020203020204" pitchFamily="34" charset="-52"/>
                <a:ea typeface="PT Sans Caption" panose="020B0603020203020204" pitchFamily="34" charset="-52"/>
              </a:rPr>
            </a:br>
            <a:r>
              <a:rPr lang="ru-RU" sz="28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Александр Долгиев, бизнес-аналитик департамента общего бизнес-анализа</a:t>
            </a:r>
          </a:p>
          <a:p>
            <a:pPr defTabSz="839852">
              <a:lnSpc>
                <a:spcPts val="4400"/>
              </a:lnSpc>
            </a:pPr>
            <a:r>
              <a:rPr lang="en-US" sz="18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support@crpt.ru</a:t>
            </a:r>
            <a:endParaRPr lang="ru-RU" sz="1800" b="0" dirty="0">
              <a:latin typeface="PT Sans Caption" panose="020B0603020203020204" pitchFamily="34" charset="-52"/>
              <a:ea typeface="PT Sans Caption" panose="020B0603020203020204" pitchFamily="34" charset="-52"/>
            </a:endParaRPr>
          </a:p>
          <a:p>
            <a:pPr defTabSz="839852">
              <a:lnSpc>
                <a:spcPts val="4400"/>
              </a:lnSpc>
            </a:pPr>
            <a:r>
              <a:rPr lang="ru-RU" sz="18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8 800 222 1523</a:t>
            </a:r>
          </a:p>
        </p:txBody>
      </p:sp>
    </p:spTree>
    <p:extLst>
      <p:ext uri="{BB962C8B-B14F-4D97-AF65-F5344CB8AC3E}">
        <p14:creationId xmlns:p14="http://schemas.microsoft.com/office/powerpoint/2010/main" val="22560099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"/>
          <p:cNvSpPr/>
          <p:nvPr/>
        </p:nvSpPr>
        <p:spPr>
          <a:xfrm>
            <a:off x="1479472" y="1758219"/>
            <a:ext cx="2825196" cy="511544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graphicFrame>
        <p:nvGraphicFramePr>
          <p:cNvPr id="190" name="Object 18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30" y="10497"/>
          <a:ext cx="1583" cy="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" y="10497"/>
                        <a:ext cx="1583" cy="1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B7B86A0-244A-41A8-BA89-B12B5E6628C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240" name="Rectangle 179"/>
          <p:cNvSpPr/>
          <p:nvPr/>
        </p:nvSpPr>
        <p:spPr>
          <a:xfrm>
            <a:off x="1669325" y="1788627"/>
            <a:ext cx="2445490" cy="43364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lang="ru-RU" sz="2000" b="1" spc="5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Вступили </a:t>
            </a:r>
            <a:r>
              <a:rPr lang="ru-RU" sz="2000" b="1" spc="8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в</a:t>
            </a:r>
            <a:r>
              <a:rPr lang="ru-RU" sz="2000" b="1" spc="26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 </a:t>
            </a:r>
            <a:r>
              <a:rPr lang="ru-RU" sz="2000" b="1" spc="4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силу</a:t>
            </a:r>
            <a:endParaRPr lang="ru-RU" sz="2000" b="1" dirty="0">
              <a:latin typeface="PT Sans Caption" panose="020B0603020203020204" pitchFamily="34" charset="-52"/>
              <a:ea typeface="PT Sans Caption" panose="020B06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522040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Helvetica"/>
              </a:rPr>
              <a:t>Нормативная база системы маркировки</a:t>
            </a:r>
            <a:endParaRPr lang="en-US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F61C7DE-3795-4CDE-9963-A89C21C504A2}"/>
              </a:ext>
            </a:extLst>
          </p:cNvPr>
          <p:cNvSpPr/>
          <p:nvPr/>
        </p:nvSpPr>
        <p:spPr>
          <a:xfrm>
            <a:off x="1336796" y="2998889"/>
            <a:ext cx="4910699" cy="7185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>
              <a:spcBef>
                <a:spcPts val="114"/>
              </a:spcBef>
            </a:pPr>
            <a:r>
              <a:rPr lang="ru-RU" sz="1600" b="1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Правила маркировки обувных товаров</a:t>
            </a:r>
          </a:p>
          <a:p>
            <a:pPr marL="12700">
              <a:spcBef>
                <a:spcPts val="114"/>
              </a:spcBef>
            </a:pPr>
            <a:r>
              <a:rPr lang="ru-RU" sz="1400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</a:t>
            </a:r>
            <a:r>
              <a:rPr lang="ru-RU" sz="1400" spc="-4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 </a:t>
            </a:r>
            <a:r>
              <a:rPr lang="ru-RU" sz="1400" spc="1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№ 860</a:t>
            </a:r>
            <a:endParaRPr lang="ru-RU" sz="1400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  <a:p>
            <a:pPr marL="12700"/>
            <a:r>
              <a:rPr lang="ru-RU" sz="1400" spc="1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/>
              </a:rPr>
              <a:t>От 5 </a:t>
            </a:r>
            <a:r>
              <a:rPr lang="ru-RU" sz="1400" spc="9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/>
              </a:rPr>
              <a:t>июля 2019</a:t>
            </a:r>
            <a:r>
              <a:rPr lang="ru-RU" sz="1400" spc="13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/>
              </a:rPr>
              <a:t> </a:t>
            </a:r>
            <a:r>
              <a:rPr lang="ru-RU" sz="140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/>
              </a:rPr>
              <a:t>года</a:t>
            </a:r>
            <a:endParaRPr lang="ru-RU" sz="1400" dirty="0">
              <a:latin typeface="PT Sans Caption" panose="020B0603020203020204" pitchFamily="34" charset="-52"/>
              <a:ea typeface="PT Sans Caption" panose="020B0603020203020204" pitchFamily="34" charset="-52"/>
              <a:cs typeface="Calibri"/>
            </a:endParaRPr>
          </a:p>
          <a:p>
            <a:endParaRPr lang="ru-RU" sz="1600" spc="15" dirty="0">
              <a:solidFill>
                <a:srgbClr val="54575E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/>
            </a:endParaRPr>
          </a:p>
        </p:txBody>
      </p:sp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40" y="1671047"/>
            <a:ext cx="671506" cy="67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824A269-4BE1-4E59-9BA3-7E8F3B46991F}"/>
              </a:ext>
            </a:extLst>
          </p:cNvPr>
          <p:cNvSpPr/>
          <p:nvPr/>
        </p:nvSpPr>
        <p:spPr>
          <a:xfrm>
            <a:off x="1324558" y="4093543"/>
            <a:ext cx="5419003" cy="104520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>
              <a:spcBef>
                <a:spcPts val="114"/>
              </a:spcBef>
            </a:pPr>
            <a:r>
              <a:rPr lang="ru-RU" sz="1600" b="1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Правила маркировки товаров легкой промышленности</a:t>
            </a:r>
          </a:p>
          <a:p>
            <a:pPr marL="12700">
              <a:spcBef>
                <a:spcPts val="114"/>
              </a:spcBef>
            </a:pPr>
            <a:r>
              <a:rPr lang="ru-RU" sz="1400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</a:t>
            </a:r>
            <a:r>
              <a:rPr lang="ru-RU" sz="1400" spc="-4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 </a:t>
            </a:r>
            <a:r>
              <a:rPr lang="ru-RU" sz="1400" spc="1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№ 1956</a:t>
            </a:r>
            <a:endParaRPr lang="ru-RU" sz="1400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  <a:p>
            <a:pPr marL="12700"/>
            <a:r>
              <a:rPr lang="ru-RU" sz="1400" spc="1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/>
              </a:rPr>
              <a:t>От 31 декабря 2019 года</a:t>
            </a:r>
            <a:endParaRPr lang="ru-RU" sz="1400" dirty="0">
              <a:latin typeface="PT Sans Caption" panose="020B0603020203020204" pitchFamily="34" charset="-52"/>
              <a:ea typeface="PT Sans Caption" panose="020B0603020203020204" pitchFamily="34" charset="-52"/>
              <a:cs typeface="Calibri"/>
            </a:endParaRPr>
          </a:p>
          <a:p>
            <a:endParaRPr lang="ru-RU" sz="1600" spc="15" dirty="0">
              <a:solidFill>
                <a:srgbClr val="54575E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FB69B8-9F5A-4C01-B47B-522F64EBB335}"/>
              </a:ext>
            </a:extLst>
          </p:cNvPr>
          <p:cNvSpPr/>
          <p:nvPr/>
        </p:nvSpPr>
        <p:spPr>
          <a:xfrm>
            <a:off x="1304897" y="5532677"/>
            <a:ext cx="4910699" cy="7185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>
              <a:spcBef>
                <a:spcPts val="114"/>
              </a:spcBef>
            </a:pPr>
            <a:r>
              <a:rPr lang="ru-RU" sz="1600" b="1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Правила маркировки фотоаппаратов</a:t>
            </a:r>
          </a:p>
          <a:p>
            <a:pPr marL="12700">
              <a:spcBef>
                <a:spcPts val="114"/>
              </a:spcBef>
            </a:pPr>
            <a:r>
              <a:rPr lang="ru-RU" sz="1400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</a:t>
            </a:r>
            <a:r>
              <a:rPr lang="ru-RU" sz="1400" spc="-4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 </a:t>
            </a:r>
            <a:r>
              <a:rPr lang="ru-RU" sz="1400" spc="1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№ 1953</a:t>
            </a:r>
            <a:endParaRPr lang="ru-RU" sz="1400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  <a:p>
            <a:pPr marL="12700"/>
            <a:r>
              <a:rPr lang="ru-RU" sz="1400" spc="1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/>
              </a:rPr>
              <a:t>От 31 декабря 2019 года</a:t>
            </a:r>
            <a:endParaRPr lang="ru-RU" sz="1400" dirty="0">
              <a:latin typeface="PT Sans Caption" panose="020B0603020203020204" pitchFamily="34" charset="-52"/>
              <a:ea typeface="PT Sans Caption" panose="020B0603020203020204" pitchFamily="34" charset="-52"/>
              <a:cs typeface="Calibri"/>
            </a:endParaRPr>
          </a:p>
          <a:p>
            <a:endParaRPr lang="ru-RU" sz="1600" spc="15" dirty="0">
              <a:solidFill>
                <a:srgbClr val="54575E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FCBE92D-D457-4B18-BB3B-C8D91A67930F}"/>
              </a:ext>
            </a:extLst>
          </p:cNvPr>
          <p:cNvSpPr/>
          <p:nvPr/>
        </p:nvSpPr>
        <p:spPr>
          <a:xfrm>
            <a:off x="7189184" y="2988256"/>
            <a:ext cx="4910699" cy="7185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>
              <a:spcBef>
                <a:spcPts val="114"/>
              </a:spcBef>
            </a:pPr>
            <a:r>
              <a:rPr lang="ru-RU" sz="1600" b="1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Правила маркировки парфюмерии</a:t>
            </a:r>
          </a:p>
          <a:p>
            <a:pPr marL="12700">
              <a:spcBef>
                <a:spcPts val="114"/>
              </a:spcBef>
            </a:pPr>
            <a:r>
              <a:rPr lang="ru-RU" sz="1400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</a:t>
            </a:r>
            <a:r>
              <a:rPr lang="ru-RU" sz="1400" spc="-4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 </a:t>
            </a:r>
            <a:r>
              <a:rPr lang="ru-RU" sz="1400" spc="1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№ 1957</a:t>
            </a:r>
            <a:endParaRPr lang="ru-RU" sz="1400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  <a:p>
            <a:pPr marL="12700"/>
            <a:r>
              <a:rPr lang="ru-RU" sz="1400" spc="1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/>
              </a:rPr>
              <a:t>От 31 декабря 2019 года</a:t>
            </a:r>
            <a:endParaRPr lang="ru-RU" sz="1400" dirty="0">
              <a:latin typeface="PT Sans Caption" panose="020B0603020203020204" pitchFamily="34" charset="-52"/>
              <a:ea typeface="PT Sans Caption" panose="020B0603020203020204" pitchFamily="34" charset="-52"/>
              <a:cs typeface="Calibri"/>
            </a:endParaRPr>
          </a:p>
          <a:p>
            <a:endParaRPr lang="ru-RU" sz="1600" spc="15" dirty="0">
              <a:solidFill>
                <a:srgbClr val="54575E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7BA6A0F-4939-46A3-A58F-4CA9C231D61F}"/>
              </a:ext>
            </a:extLst>
          </p:cNvPr>
          <p:cNvSpPr/>
          <p:nvPr/>
        </p:nvSpPr>
        <p:spPr>
          <a:xfrm>
            <a:off x="7174971" y="4093543"/>
            <a:ext cx="4910699" cy="7185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>
              <a:spcBef>
                <a:spcPts val="114"/>
              </a:spcBef>
            </a:pPr>
            <a:r>
              <a:rPr lang="ru-RU" sz="1600" b="1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Правила маркировки шин и покрышек</a:t>
            </a:r>
          </a:p>
          <a:p>
            <a:pPr marL="12700">
              <a:spcBef>
                <a:spcPts val="114"/>
              </a:spcBef>
            </a:pPr>
            <a:r>
              <a:rPr lang="ru-RU" sz="1400" spc="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Постановление правительства</a:t>
            </a:r>
            <a:r>
              <a:rPr lang="ru-RU" sz="1400" spc="-45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 </a:t>
            </a:r>
            <a:r>
              <a:rPr lang="ru-RU" sz="1400" spc="1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Tahoma"/>
              </a:rPr>
              <a:t>№ 1958</a:t>
            </a:r>
            <a:endParaRPr lang="ru-RU" sz="1400" dirty="0">
              <a:latin typeface="PT Sans Caption" panose="020B0603020203020204" pitchFamily="34" charset="-52"/>
              <a:ea typeface="PT Sans Caption" panose="020B0603020203020204" pitchFamily="34" charset="-52"/>
              <a:cs typeface="Tahoma"/>
            </a:endParaRPr>
          </a:p>
          <a:p>
            <a:pPr marL="12700"/>
            <a:r>
              <a:rPr lang="ru-RU" sz="1400" spc="10" dirty="0">
                <a:solidFill>
                  <a:srgbClr val="54575E"/>
                </a:solidFill>
                <a:latin typeface="PT Sans Caption" panose="020B0603020203020204" pitchFamily="34" charset="-52"/>
                <a:ea typeface="PT Sans Caption" panose="020B0603020203020204" pitchFamily="34" charset="-52"/>
                <a:cs typeface="Calibri"/>
              </a:rPr>
              <a:t>От 31 декабря 2019 года</a:t>
            </a:r>
            <a:endParaRPr lang="ru-RU" sz="1400" dirty="0">
              <a:latin typeface="PT Sans Caption" panose="020B0603020203020204" pitchFamily="34" charset="-52"/>
              <a:ea typeface="PT Sans Caption" panose="020B0603020203020204" pitchFamily="34" charset="-52"/>
              <a:cs typeface="Calibri"/>
            </a:endParaRPr>
          </a:p>
          <a:p>
            <a:endParaRPr lang="ru-RU" sz="1600" spc="15" dirty="0">
              <a:solidFill>
                <a:srgbClr val="54575E"/>
              </a:solidFill>
              <a:latin typeface="PT Sans Caption" panose="020B0603020203020204" pitchFamily="34" charset="-52"/>
              <a:ea typeface="PT Sans Caption" panose="020B0603020203020204" pitchFamily="34" charset="-52"/>
              <a:cs typeface="Calibri"/>
            </a:endParaRPr>
          </a:p>
        </p:txBody>
      </p:sp>
      <p:pic>
        <p:nvPicPr>
          <p:cNvPr id="36" name="Picture 6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340" y="3030434"/>
            <a:ext cx="669600" cy="6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9340" y="5434155"/>
            <a:ext cx="670824" cy="67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340" y="4273304"/>
            <a:ext cx="670824" cy="67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44127" y="3051540"/>
            <a:ext cx="669600" cy="6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44127" y="4199850"/>
            <a:ext cx="669600" cy="6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7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2CFE2-79FE-42FB-8946-14CA9E27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1" y="442525"/>
            <a:ext cx="10524228" cy="332399"/>
          </a:xfrm>
        </p:spPr>
        <p:txBody>
          <a:bodyPr/>
          <a:lstStyle/>
          <a:p>
            <a:r>
              <a:rPr lang="ru-RU" sz="2400" dirty="0">
                <a:latin typeface="PT Sans Caption" panose="020B0603020203020204" pitchFamily="34" charset="-52"/>
                <a:ea typeface="PT Sans Caption" panose="020B0603020203020204" pitchFamily="34" charset="-52"/>
                <a:cs typeface="Helvetica"/>
                <a:sym typeface="PT Sans Caption" panose="020B0603020203020204" charset="0"/>
              </a:rPr>
              <a:t>Маркировка</a:t>
            </a:r>
            <a:r>
              <a:rPr lang="ru-RU" sz="2800" dirty="0"/>
              <a:t> </a:t>
            </a:r>
            <a:r>
              <a:rPr lang="ru-RU" sz="2400" dirty="0">
                <a:latin typeface="PT Sans Caption" panose="020B0603020203020204" pitchFamily="34" charset="-52"/>
                <a:ea typeface="PT Sans Caption" panose="020B0603020203020204" pitchFamily="34" charset="-52"/>
                <a:cs typeface="Helvetica"/>
              </a:rPr>
              <a:t>уже работает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DEB48-F3A4-4333-B571-E2E1C58D9E7A}"/>
              </a:ext>
            </a:extLst>
          </p:cNvPr>
          <p:cNvSpPr txBox="1"/>
          <p:nvPr/>
        </p:nvSpPr>
        <p:spPr>
          <a:xfrm>
            <a:off x="1725055" y="2884015"/>
            <a:ext cx="2724370" cy="37581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Лекарства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9917D65-5F51-4740-8813-CD91EA9DD29E}"/>
              </a:ext>
            </a:extLst>
          </p:cNvPr>
          <p:cNvSpPr/>
          <p:nvPr/>
        </p:nvSpPr>
        <p:spPr>
          <a:xfrm>
            <a:off x="1379437" y="3254598"/>
            <a:ext cx="4379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Более 50 тысяч участников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Выпущено более 260 млн кодов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491A7-4C57-4F3D-8FB4-E04756E005EE}"/>
              </a:ext>
            </a:extLst>
          </p:cNvPr>
          <p:cNvSpPr txBox="1"/>
          <p:nvPr/>
        </p:nvSpPr>
        <p:spPr>
          <a:xfrm>
            <a:off x="1703789" y="4088533"/>
            <a:ext cx="3296488" cy="37581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Фотоаппараты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BE86EEA-D7A9-4F33-9EEE-91FAA7B54791}"/>
              </a:ext>
            </a:extLst>
          </p:cNvPr>
          <p:cNvSpPr/>
          <p:nvPr/>
        </p:nvSpPr>
        <p:spPr>
          <a:xfrm>
            <a:off x="1379437" y="4474129"/>
            <a:ext cx="4379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Более 200 участников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Выпущено более 227 кодов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9E1E95-5F7B-4653-9EDB-F7FACC584331}"/>
              </a:ext>
            </a:extLst>
          </p:cNvPr>
          <p:cNvSpPr/>
          <p:nvPr/>
        </p:nvSpPr>
        <p:spPr>
          <a:xfrm>
            <a:off x="1379438" y="1944461"/>
            <a:ext cx="4379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Более 53 тысяч участников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Выпущено более 7 млрд кодов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C744D6-9011-42F1-A261-B28C6DF18DAF}"/>
              </a:ext>
            </a:extLst>
          </p:cNvPr>
          <p:cNvSpPr txBox="1"/>
          <p:nvPr/>
        </p:nvSpPr>
        <p:spPr>
          <a:xfrm>
            <a:off x="1709625" y="1572530"/>
            <a:ext cx="3296488" cy="34165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Табак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6B7EB60-E5B3-4320-8D7C-41B418BDB32A}"/>
              </a:ext>
            </a:extLst>
          </p:cNvPr>
          <p:cNvSpPr/>
          <p:nvPr/>
        </p:nvSpPr>
        <p:spPr>
          <a:xfrm>
            <a:off x="1379437" y="5778941"/>
            <a:ext cx="4379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Более 1 000 участников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Выпущено более 850 тыс. кодов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43F002-A9F8-4F32-9A2A-779C2A963718}"/>
              </a:ext>
            </a:extLst>
          </p:cNvPr>
          <p:cNvSpPr txBox="1"/>
          <p:nvPr/>
        </p:nvSpPr>
        <p:spPr>
          <a:xfrm>
            <a:off x="1725362" y="5393900"/>
            <a:ext cx="3296488" cy="37581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Духи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66B3C80-33BB-4C42-BF09-0BE4220DFED4}"/>
              </a:ext>
            </a:extLst>
          </p:cNvPr>
          <p:cNvSpPr/>
          <p:nvPr/>
        </p:nvSpPr>
        <p:spPr>
          <a:xfrm>
            <a:off x="7267355" y="3219092"/>
            <a:ext cx="4924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Более 7,5 тыс. участников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Выпущено более 500 тыс. кодов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00B858-7DA4-4B87-AC75-D55DBE5585DE}"/>
              </a:ext>
            </a:extLst>
          </p:cNvPr>
          <p:cNvSpPr txBox="1"/>
          <p:nvPr/>
        </p:nvSpPr>
        <p:spPr>
          <a:xfrm>
            <a:off x="7622037" y="2863537"/>
            <a:ext cx="3296488" cy="34165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Легпром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D187CEA-4DD9-4197-9840-FBD7F59871C5}"/>
              </a:ext>
            </a:extLst>
          </p:cNvPr>
          <p:cNvSpPr/>
          <p:nvPr/>
        </p:nvSpPr>
        <p:spPr>
          <a:xfrm>
            <a:off x="7298317" y="4476441"/>
            <a:ext cx="4893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Более 1 000 участников</a:t>
            </a:r>
          </a:p>
          <a:p>
            <a:pPr marL="342900" indent="-342900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Выпущено более 10 тыс. кодов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0E81E5-26AB-40A8-B596-B8B251CD758F}"/>
              </a:ext>
            </a:extLst>
          </p:cNvPr>
          <p:cNvSpPr txBox="1"/>
          <p:nvPr/>
        </p:nvSpPr>
        <p:spPr>
          <a:xfrm>
            <a:off x="7622037" y="4119935"/>
            <a:ext cx="3296488" cy="37581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Шины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E6CCEC-3C91-4FD4-AA9E-8085AAB62302}"/>
              </a:ext>
            </a:extLst>
          </p:cNvPr>
          <p:cNvSpPr/>
          <p:nvPr/>
        </p:nvSpPr>
        <p:spPr>
          <a:xfrm>
            <a:off x="7298317" y="1923916"/>
            <a:ext cx="4893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032" indent="-350032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Более 18 тысяч участников </a:t>
            </a:r>
          </a:p>
          <a:p>
            <a:pPr marL="350032" indent="-350032">
              <a:buBlip>
                <a:blip r:embed="rId3"/>
              </a:buBlip>
            </a:pPr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Выпущено более 250 млн кодов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E773B-6138-4856-AF3F-7803537AB654}"/>
              </a:ext>
            </a:extLst>
          </p:cNvPr>
          <p:cNvSpPr txBox="1"/>
          <p:nvPr/>
        </p:nvSpPr>
        <p:spPr>
          <a:xfrm>
            <a:off x="7622037" y="1563192"/>
            <a:ext cx="3296488" cy="34165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Обувь</a:t>
            </a:r>
          </a:p>
        </p:txBody>
      </p:sp>
      <p:cxnSp>
        <p:nvCxnSpPr>
          <p:cNvPr id="32" name="Straight Connector 153"/>
          <p:cNvCxnSpPr/>
          <p:nvPr/>
        </p:nvCxnSpPr>
        <p:spPr>
          <a:xfrm>
            <a:off x="553169" y="2722159"/>
            <a:ext cx="5043637" cy="0"/>
          </a:xfrm>
          <a:prstGeom prst="line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</a:ln>
          <a:effectLst/>
        </p:spPr>
      </p:cxnSp>
      <p:cxnSp>
        <p:nvCxnSpPr>
          <p:cNvPr id="33" name="Straight Connector 153"/>
          <p:cNvCxnSpPr/>
          <p:nvPr/>
        </p:nvCxnSpPr>
        <p:spPr>
          <a:xfrm>
            <a:off x="553169" y="3977753"/>
            <a:ext cx="5043637" cy="0"/>
          </a:xfrm>
          <a:prstGeom prst="line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</a:ln>
          <a:effectLst/>
        </p:spPr>
      </p:cxnSp>
      <p:cxnSp>
        <p:nvCxnSpPr>
          <p:cNvPr id="34" name="Straight Connector 153"/>
          <p:cNvCxnSpPr/>
          <p:nvPr/>
        </p:nvCxnSpPr>
        <p:spPr>
          <a:xfrm>
            <a:off x="553169" y="5274290"/>
            <a:ext cx="5043637" cy="0"/>
          </a:xfrm>
          <a:prstGeom prst="line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</a:ln>
          <a:effectLst/>
        </p:spPr>
      </p:cxnSp>
      <p:cxnSp>
        <p:nvCxnSpPr>
          <p:cNvPr id="35" name="Straight Connector 153"/>
          <p:cNvCxnSpPr/>
          <p:nvPr/>
        </p:nvCxnSpPr>
        <p:spPr>
          <a:xfrm>
            <a:off x="6442141" y="2722159"/>
            <a:ext cx="5248429" cy="0"/>
          </a:xfrm>
          <a:prstGeom prst="line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</a:ln>
          <a:effectLst/>
        </p:spPr>
      </p:cxnSp>
      <p:cxnSp>
        <p:nvCxnSpPr>
          <p:cNvPr id="36" name="Straight Connector 153"/>
          <p:cNvCxnSpPr/>
          <p:nvPr/>
        </p:nvCxnSpPr>
        <p:spPr>
          <a:xfrm>
            <a:off x="6442141" y="3977753"/>
            <a:ext cx="5248429" cy="0"/>
          </a:xfrm>
          <a:prstGeom prst="line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</a:ln>
          <a:effectLst/>
        </p:spPr>
      </p:cxnSp>
      <p:pic>
        <p:nvPicPr>
          <p:cNvPr id="43" name="Picture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38" y="3012766"/>
            <a:ext cx="670824" cy="67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278" y="1693961"/>
            <a:ext cx="654545" cy="6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2940" y="1722615"/>
            <a:ext cx="669600" cy="6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138" y="4275201"/>
            <a:ext cx="670824" cy="67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52328" y="3008024"/>
            <a:ext cx="670824" cy="67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8750" y="5528919"/>
            <a:ext cx="669600" cy="6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52940" y="4253014"/>
            <a:ext cx="669600" cy="6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1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FCB3B52-1DEC-4006-AF31-033E74C9226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7466" y="1621"/>
          <a:ext cx="1621" cy="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6" y="1621"/>
                        <a:ext cx="1621" cy="1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7BD063C1-0254-4038-BBAB-D5E42DD296D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Этапы внедрения обязательной маркировки обуви</a:t>
            </a:r>
            <a:endParaRPr lang="bg-BG" dirty="0">
              <a:latin typeface="PT Sans Caption" panose="020B0603020203020204" pitchFamily="34" charset="-52"/>
              <a:ea typeface="PT Sans Caption" panose="020B0603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61C7DE-3795-4CDE-9963-A89C21C504A2}"/>
              </a:ext>
            </a:extLst>
          </p:cNvPr>
          <p:cNvSpPr/>
          <p:nvPr/>
        </p:nvSpPr>
        <p:spPr>
          <a:xfrm>
            <a:off x="784473" y="5006869"/>
            <a:ext cx="2135302" cy="570283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Регистрация</a:t>
            </a:r>
          </a:p>
          <a:p>
            <a:pPr algn="ctr"/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участников</a:t>
            </a:r>
            <a:endParaRPr lang="en-US" sz="12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1132087" y="4573844"/>
            <a:ext cx="1440074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 defTabSz="1215253"/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с 1 июля 2019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F61C7DE-3795-4CDE-9963-A89C21C504A2}"/>
              </a:ext>
            </a:extLst>
          </p:cNvPr>
          <p:cNvSpPr/>
          <p:nvPr/>
        </p:nvSpPr>
        <p:spPr>
          <a:xfrm>
            <a:off x="2956424" y="5006869"/>
            <a:ext cx="2969711" cy="107385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Выдача ПАК участникам оборота </a:t>
            </a:r>
          </a:p>
          <a:p>
            <a:pPr algn="ctr"/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Добровольная передача сведений о маркировке обувных товаров </a:t>
            </a:r>
          </a:p>
          <a:p>
            <a:pPr algn="ctr"/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и обороте</a:t>
            </a:r>
            <a:endParaRPr lang="en-US" sz="12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3576683" y="4573844"/>
            <a:ext cx="1729192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 defTabSz="1215253"/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с 1 октября 2019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F61C7DE-3795-4CDE-9963-A89C21C504A2}"/>
              </a:ext>
            </a:extLst>
          </p:cNvPr>
          <p:cNvSpPr/>
          <p:nvPr/>
        </p:nvSpPr>
        <p:spPr>
          <a:xfrm>
            <a:off x="6073563" y="5006869"/>
            <a:ext cx="2434856" cy="97682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Запрещен оборот немаркированных </a:t>
            </a:r>
          </a:p>
          <a:p>
            <a:pPr algn="ctr"/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обувных товаров</a:t>
            </a:r>
            <a:endParaRPr lang="en-US" sz="12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6533412" y="4573844"/>
            <a:ext cx="1515158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 defTabSz="1215253"/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с 1 марта 2020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F61C7DE-3795-4CDE-9963-A89C21C504A2}"/>
              </a:ext>
            </a:extLst>
          </p:cNvPr>
          <p:cNvSpPr/>
          <p:nvPr/>
        </p:nvSpPr>
        <p:spPr>
          <a:xfrm>
            <a:off x="8931057" y="5006869"/>
            <a:ext cx="2434856" cy="97682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341" tIns="46671" rIns="93341" bIns="466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Маркировка остатков, приобретенных </a:t>
            </a:r>
            <a:b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</a:b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до 1 марта 2020 года, </a:t>
            </a:r>
            <a:b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</a:b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но полученных после </a:t>
            </a:r>
          </a:p>
          <a:p>
            <a:pPr algn="ctr"/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1 марта 2020 года</a:t>
            </a:r>
            <a:endParaRPr lang="en-US" sz="12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9261768" y="4573844"/>
            <a:ext cx="1773434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 defTabSz="1215253"/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до 1 апреля 2020</a:t>
            </a:r>
          </a:p>
        </p:txBody>
      </p:sp>
      <p:pic>
        <p:nvPicPr>
          <p:cNvPr id="20" name="Рисунок 19" descr="Маркировка обуви новая правки -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7815" y="1692082"/>
            <a:ext cx="1575719" cy="2125001"/>
          </a:xfrm>
          <a:prstGeom prst="rect">
            <a:avLst/>
          </a:prstGeom>
        </p:spPr>
      </p:pic>
      <p:cxnSp>
        <p:nvCxnSpPr>
          <p:cNvPr id="21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5400000" flipH="1">
            <a:off x="6081421" y="-1909442"/>
            <a:ext cx="11030" cy="12168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711463" y="4030362"/>
            <a:ext cx="252248" cy="252248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300092" y="4035622"/>
            <a:ext cx="252248" cy="252248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159919" y="4035622"/>
            <a:ext cx="252248" cy="252248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013389" y="4040882"/>
            <a:ext cx="252248" cy="252248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32" name="Рисунок 31" descr="Маркировка обуви новая правки -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7921" y="1965904"/>
            <a:ext cx="1829620" cy="1883082"/>
          </a:xfrm>
          <a:prstGeom prst="rect">
            <a:avLst/>
          </a:prstGeom>
        </p:spPr>
      </p:pic>
      <p:pic>
        <p:nvPicPr>
          <p:cNvPr id="33" name="Рисунок 32" descr="Маркировка обуви новая правки -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2963" y="1743740"/>
            <a:ext cx="2218390" cy="2147778"/>
          </a:xfrm>
          <a:prstGeom prst="rect">
            <a:avLst/>
          </a:prstGeom>
        </p:spPr>
      </p:pic>
      <p:pic>
        <p:nvPicPr>
          <p:cNvPr id="34" name="Рисунок 33" descr="Маркировка обуви новая правки -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046891" y="1800437"/>
            <a:ext cx="2181092" cy="20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3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6202" y="2612730"/>
            <a:ext cx="1299736" cy="1052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FCB3B52-1DEC-4006-AF31-033E74C9226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7466" y="1621"/>
          <a:ext cx="1621" cy="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6" y="1621"/>
                        <a:ext cx="1621" cy="1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7BD063C1-0254-4038-BBAB-D5E42DD296D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Этапы внедрения обязательной маркировки</a:t>
            </a:r>
            <a:endParaRPr lang="bg-BG" dirty="0">
              <a:latin typeface="PT Sans Caption" panose="020B0603020203020204" pitchFamily="34" charset="-52"/>
              <a:ea typeface="PT Sans Caption" panose="020B0603020203020204" pitchFamily="34" charset="-52"/>
              <a:cs typeface="Tahoma" panose="020B0604030504040204" pitchFamily="34" charset="0"/>
            </a:endParaRPr>
          </a:p>
        </p:txBody>
      </p:sp>
      <p:cxnSp>
        <p:nvCxnSpPr>
          <p:cNvPr id="52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>
            <a:cxnSpLocks/>
          </p:cNvCxnSpPr>
          <p:nvPr/>
        </p:nvCxnSpPr>
        <p:spPr>
          <a:xfrm>
            <a:off x="8944162" y="1511792"/>
            <a:ext cx="0" cy="4968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6">
            <a:extLst>
              <a:ext uri="{FF2B5EF4-FFF2-40B4-BE49-F238E27FC236}">
                <a16:creationId xmlns:a16="http://schemas.microsoft.com/office/drawing/2014/main" id="{55913DB0-6502-4569-B3E5-345F6041D659}"/>
              </a:ext>
            </a:extLst>
          </p:cNvPr>
          <p:cNvCxnSpPr>
            <a:cxnSpLocks/>
          </p:cNvCxnSpPr>
          <p:nvPr/>
        </p:nvCxnSpPr>
        <p:spPr>
          <a:xfrm>
            <a:off x="5923166" y="1511792"/>
            <a:ext cx="0" cy="4968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6">
            <a:extLst>
              <a:ext uri="{FF2B5EF4-FFF2-40B4-BE49-F238E27FC236}">
                <a16:creationId xmlns:a16="http://schemas.microsoft.com/office/drawing/2014/main" id="{53EFBB5F-48C4-4F4B-ACAF-B8C056AC78D1}"/>
              </a:ext>
            </a:extLst>
          </p:cNvPr>
          <p:cNvCxnSpPr>
            <a:cxnSpLocks/>
          </p:cNvCxnSpPr>
          <p:nvPr/>
        </p:nvCxnSpPr>
        <p:spPr>
          <a:xfrm>
            <a:off x="2894637" y="1511792"/>
            <a:ext cx="0" cy="4968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DE1E09-F863-4F3B-B0AE-6294F19B8CF7}"/>
              </a:ext>
            </a:extLst>
          </p:cNvPr>
          <p:cNvSpPr/>
          <p:nvPr/>
        </p:nvSpPr>
        <p:spPr>
          <a:xfrm>
            <a:off x="6145893" y="2514181"/>
            <a:ext cx="26740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До 31 марта 2020 года </a:t>
            </a: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участники оборота обязаны зарегистрироваться в системе маркировки</a:t>
            </a:r>
          </a:p>
          <a:p>
            <a:b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</a:br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С 1 октября 2020 года </a:t>
            </a: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начнется обязательная маркировка парфюмерной продукции, производимой и ввозимой на территорию Российской Федерации и передача сведений об обороте товаров в систему </a:t>
            </a:r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Честный ЗНАК</a:t>
            </a:r>
            <a:endParaRPr lang="ru-RU" sz="1200" dirty="0">
              <a:solidFill>
                <a:srgbClr val="595959"/>
              </a:solidFill>
              <a:latin typeface="PT Sans Caption" pitchFamily="34" charset="-52"/>
            </a:endParaRPr>
          </a:p>
          <a:p>
            <a:b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</a:br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До 30 сентября 2021 года </a:t>
            </a: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разрешается реализация немаркированных товарных остатков, произведенных или ввезенных на территорию Российской Федерации до 1 октября 2020 года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3C77606-5274-4341-AEF3-5F43C9A0D6B3}"/>
              </a:ext>
            </a:extLst>
          </p:cNvPr>
          <p:cNvSpPr/>
          <p:nvPr/>
        </p:nvSpPr>
        <p:spPr>
          <a:xfrm>
            <a:off x="3189767" y="2514181"/>
            <a:ext cx="25943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До 29 февраля 2020 года </a:t>
            </a: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участники оборота обязаны зарегистрироваться в системе маркировки</a:t>
            </a:r>
          </a:p>
          <a:p>
            <a:b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</a:br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С 1 октября 2020 года </a:t>
            </a:r>
          </a:p>
          <a:p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оборот немаркированных фототоваров будет запрещен</a:t>
            </a:r>
          </a:p>
          <a:p>
            <a:b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</a:br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До 1 декабря 2020 года </a:t>
            </a:r>
          </a:p>
          <a:p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все участники оборота обязаны промаркировать товарные остатки, нереализованные до 1 октября 2020 года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C3A6DAE-FBFA-4030-8C9B-03F0C65DA107}"/>
              </a:ext>
            </a:extLst>
          </p:cNvPr>
          <p:cNvSpPr/>
          <p:nvPr/>
        </p:nvSpPr>
        <p:spPr>
          <a:xfrm>
            <a:off x="9157114" y="2514181"/>
            <a:ext cx="2768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С 1 ноября 2020 года </a:t>
            </a: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запрещается производство и импорт немаркированных шин, а также их продажа участниками оборота, работающими напрямую с производителями и импортерами</a:t>
            </a:r>
          </a:p>
          <a:p>
            <a:b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</a:br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До 1 марта 2021 года </a:t>
            </a:r>
          </a:p>
          <a:p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все участники оборота обязаны промаркировать товарные остатки, нереализованные до 1 ноября 2020 года</a:t>
            </a:r>
          </a:p>
          <a:p>
            <a:b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</a:br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С 1 марта 2021 года </a:t>
            </a:r>
          </a:p>
          <a:p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все участники оборота </a:t>
            </a:r>
          </a:p>
          <a:p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обязаны передавать сведения о приобретении, продаже и ином обороте шин в систему маркировки </a:t>
            </a:r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Честный ЗНАК</a:t>
            </a:r>
            <a:b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</a:br>
            <a:endParaRPr lang="ru-RU" sz="12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0781ED4-5AC8-48C5-9C31-D14BC18934AD}"/>
              </a:ext>
            </a:extLst>
          </p:cNvPr>
          <p:cNvSpPr/>
          <p:nvPr/>
        </p:nvSpPr>
        <p:spPr>
          <a:xfrm>
            <a:off x="297311" y="2514181"/>
            <a:ext cx="22757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С 1 января 2021 года </a:t>
            </a: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оборот немаркированных товаров будет запрещен</a:t>
            </a:r>
          </a:p>
          <a:p>
            <a:b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</a:br>
            <a:r>
              <a:rPr lang="ru-RU" sz="1200" b="1" dirty="0">
                <a:solidFill>
                  <a:srgbClr val="595959"/>
                </a:solidFill>
                <a:latin typeface="PT Sans Caption" pitchFamily="34" charset="-52"/>
              </a:rPr>
              <a:t>До 1 февраля 2021 года </a:t>
            </a:r>
            <a:r>
              <a:rPr lang="ru-RU" sz="1200" dirty="0">
                <a:solidFill>
                  <a:srgbClr val="595959"/>
                </a:solidFill>
                <a:latin typeface="PT Sans Caption" pitchFamily="34" charset="-52"/>
              </a:rPr>
              <a:t>все участники оборота обязаны промаркировать товарные остатки, не реализованные до 1 января 2021 года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1205F4D-53A9-4284-A154-3A0A2F4D42DA}"/>
              </a:ext>
            </a:extLst>
          </p:cNvPr>
          <p:cNvSpPr/>
          <p:nvPr/>
        </p:nvSpPr>
        <p:spPr>
          <a:xfrm>
            <a:off x="10063678" y="1708571"/>
            <a:ext cx="848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ШИНЫ</a:t>
            </a:r>
            <a:endParaRPr lang="ru-RU" sz="16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8E95CEA-371A-4D34-ABA9-7D02FDCF55E0}"/>
              </a:ext>
            </a:extLst>
          </p:cNvPr>
          <p:cNvSpPr/>
          <p:nvPr/>
        </p:nvSpPr>
        <p:spPr>
          <a:xfrm>
            <a:off x="1299879" y="1708571"/>
            <a:ext cx="1136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ЛЕГПРОМ</a:t>
            </a:r>
            <a:endParaRPr lang="ru-RU" sz="16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60EF8E2-C904-40C3-99A4-080D7F37E36C}"/>
              </a:ext>
            </a:extLst>
          </p:cNvPr>
          <p:cNvSpPr/>
          <p:nvPr/>
        </p:nvSpPr>
        <p:spPr>
          <a:xfrm>
            <a:off x="7009482" y="1708571"/>
            <a:ext cx="1661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ПАРФЮМЕРИЯ</a:t>
            </a:r>
            <a:endParaRPr lang="ru-RU" sz="16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439" y="1535301"/>
            <a:ext cx="670824" cy="67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9968" y="1535301"/>
            <a:ext cx="670824" cy="67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39539" y="1535913"/>
            <a:ext cx="669600" cy="6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70568" y="1535913"/>
            <a:ext cx="669600" cy="6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86553C0-9485-43F0-A72D-013081D9ECAD}"/>
              </a:ext>
            </a:extLst>
          </p:cNvPr>
          <p:cNvSpPr/>
          <p:nvPr/>
        </p:nvSpPr>
        <p:spPr>
          <a:xfrm>
            <a:off x="3937028" y="1708571"/>
            <a:ext cx="1848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ФОТОАППАРАТЫ</a:t>
            </a:r>
            <a:endParaRPr lang="ru-RU" sz="1600" dirty="0">
              <a:solidFill>
                <a:srgbClr val="595959"/>
              </a:solidFill>
              <a:latin typeface="PT Sans Caption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86721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>
            <a:off x="5971942" y="5121348"/>
            <a:ext cx="81870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160323" y="3958855"/>
            <a:ext cx="81870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39281" y="2849526"/>
            <a:ext cx="81870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2CFE2-79FE-42FB-8946-14CA9E27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69" y="406070"/>
            <a:ext cx="10524228" cy="332399"/>
          </a:xfrm>
        </p:spPr>
        <p:txBody>
          <a:bodyPr/>
          <a:lstStyle/>
          <a:p>
            <a:r>
              <a:rPr lang="ru-RU" sz="2400" dirty="0">
                <a:latin typeface="PT Sans Caption" panose="020B0603020203020204" pitchFamily="34" charset="-52"/>
                <a:ea typeface="PT Sans Caption" panose="020B0603020203020204" pitchFamily="34" charset="-52"/>
                <a:cs typeface="Helvetica"/>
              </a:rPr>
              <a:t>Текущие эксперименты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7688962" y="2863949"/>
            <a:ext cx="3748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15 июля 2019 – 29 февраля 2020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688962" y="2528102"/>
            <a:ext cx="2396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Молочная продукция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06208" y="3944099"/>
            <a:ext cx="3777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1 сентября 2019 – 1 июля 2021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416878" y="3600079"/>
            <a:ext cx="2857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Кресла-коляски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688962" y="5133879"/>
            <a:ext cx="34776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595959"/>
                </a:solidFill>
                <a:latin typeface="PT Sans Caption" pitchFamily="34" charset="-52"/>
              </a:rPr>
              <a:t>16 сентября 2019 – 31 мая 2020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688962" y="4795767"/>
            <a:ext cx="1456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595959"/>
                </a:solidFill>
                <a:latin typeface="PT Sans Caption" pitchFamily="34" charset="-52"/>
              </a:rPr>
              <a:t>Велосипеды</a:t>
            </a: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6040" y="2398793"/>
            <a:ext cx="892867" cy="89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6040" y="4670601"/>
            <a:ext cx="892800" cy="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10800000" flipH="1">
            <a:off x="5991694" y="1134000"/>
            <a:ext cx="11030" cy="5724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 rot="5400000">
            <a:off x="5871084" y="2711972"/>
            <a:ext cx="252248" cy="252248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5400000">
            <a:off x="5871084" y="5003200"/>
            <a:ext cx="252248" cy="252248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 rot="5400000">
            <a:off x="5871084" y="3833640"/>
            <a:ext cx="252248" cy="252248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3901" y="3519377"/>
            <a:ext cx="892800" cy="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75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FCB3B52-1DEC-4006-AF31-033E74C922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66" y="1621"/>
          <a:ext cx="1621" cy="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6" y="1621"/>
                        <a:ext cx="1621" cy="1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7BD063C1-0254-4038-BBAB-D5E42DD296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Участники оборота товаров</a:t>
            </a:r>
            <a:endParaRPr lang="bg-BG" dirty="0">
              <a:cs typeface="Helvetica"/>
            </a:endParaRPr>
          </a:p>
        </p:txBody>
      </p:sp>
      <p:cxnSp>
        <p:nvCxnSpPr>
          <p:cNvPr id="15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5400000" flipH="1">
            <a:off x="6081421" y="-2366661"/>
            <a:ext cx="11030" cy="12168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850930" y="4105493"/>
            <a:ext cx="1604863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Производители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1520069" y="3573143"/>
            <a:ext cx="252248" cy="252248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36543" y="3578403"/>
            <a:ext cx="252248" cy="252248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947757" y="3578403"/>
            <a:ext cx="252248" cy="252248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248311" y="3583663"/>
            <a:ext cx="252248" cy="252248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3235992" y="4105493"/>
            <a:ext cx="1257844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Импортеры 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5524958" y="4105493"/>
            <a:ext cx="1088823" cy="4924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Оптовые </a:t>
            </a:r>
          </a:p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компании 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7783039" y="4105493"/>
            <a:ext cx="1194237" cy="49244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Розничные </a:t>
            </a:r>
          </a:p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магазины</a:t>
            </a:r>
          </a:p>
        </p:txBody>
      </p:sp>
      <p:sp>
        <p:nvSpPr>
          <p:cNvPr id="24" name="Овал 23"/>
          <p:cNvSpPr/>
          <p:nvPr/>
        </p:nvSpPr>
        <p:spPr>
          <a:xfrm>
            <a:off x="10399632" y="3583663"/>
            <a:ext cx="252248" cy="252248"/>
          </a:xfrm>
          <a:prstGeom prst="ellipse">
            <a:avLst/>
          </a:prstGeom>
          <a:solidFill>
            <a:schemeClr val="bg1"/>
          </a:solidFill>
          <a:ln w="19050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9757068" y="4105493"/>
            <a:ext cx="1548822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Комиссионеры</a:t>
            </a:r>
          </a:p>
        </p:txBody>
      </p:sp>
      <p:sp>
        <p:nvSpPr>
          <p:cNvPr id="26" name="Rectangle 7"/>
          <p:cNvSpPr/>
          <p:nvPr/>
        </p:nvSpPr>
        <p:spPr>
          <a:xfrm>
            <a:off x="1988287" y="5305648"/>
            <a:ext cx="9165265" cy="935664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27" name="Rectangle 179"/>
          <p:cNvSpPr/>
          <p:nvPr/>
        </p:nvSpPr>
        <p:spPr>
          <a:xfrm>
            <a:off x="2158452" y="5366406"/>
            <a:ext cx="8899397" cy="77921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>
                <a:solidFill>
                  <a:srgbClr val="595959"/>
                </a:solidFill>
                <a:latin typeface="PT Sans Caption" pitchFamily="34" charset="-52"/>
              </a:rPr>
              <a:t>Исключения:</a:t>
            </a: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Организации приобретающие товары для использования в собственных нуждах </a:t>
            </a:r>
          </a:p>
          <a:p>
            <a:r>
              <a:rPr lang="ru-RU" sz="1400" dirty="0">
                <a:solidFill>
                  <a:srgbClr val="595959"/>
                </a:solidFill>
                <a:latin typeface="PT Sans Caption" pitchFamily="34" charset="-52"/>
              </a:rPr>
              <a:t>Ввоз товара, купленного за рубежом для собственных нужд, курьерские службы, Почта России. 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0007" y="540178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icon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9458" y="2184105"/>
            <a:ext cx="1187235" cy="1111988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67738" y="2222523"/>
            <a:ext cx="817184" cy="10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icon-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64056" y="2222204"/>
            <a:ext cx="1714932" cy="1023710"/>
          </a:xfrm>
          <a:prstGeom prst="rect">
            <a:avLst/>
          </a:prstGeom>
        </p:spPr>
      </p:pic>
      <p:pic>
        <p:nvPicPr>
          <p:cNvPr id="32" name="Рисунок 31" descr="icon-1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03214" y="1828800"/>
            <a:ext cx="990445" cy="1416028"/>
          </a:xfrm>
          <a:prstGeom prst="rect">
            <a:avLst/>
          </a:prstGeom>
        </p:spPr>
      </p:pic>
      <p:pic>
        <p:nvPicPr>
          <p:cNvPr id="33" name="Рисунок 32" descr="icon-1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25270" y="1881961"/>
            <a:ext cx="1672095" cy="15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icon-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8060" y="5011353"/>
            <a:ext cx="1779344" cy="162000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4607421" y="5762214"/>
            <a:ext cx="0" cy="340242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120268" y="5762214"/>
            <a:ext cx="0" cy="340242"/>
          </a:xfrm>
          <a:prstGeom prst="line">
            <a:avLst/>
          </a:prstGeom>
          <a:ln w="25400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7"/>
          <p:cNvSpPr/>
          <p:nvPr/>
        </p:nvSpPr>
        <p:spPr>
          <a:xfrm>
            <a:off x="3848995" y="5436162"/>
            <a:ext cx="3997861" cy="411764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FCB3B52-1DEC-4006-AF31-033E74C9226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466" y="1621"/>
          <a:ext cx="1621" cy="1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6" y="1621"/>
                        <a:ext cx="1621" cy="16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7BD063C1-0254-4038-BBAB-D5E42DD296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45" y="0"/>
            <a:ext cx="162051" cy="162051"/>
          </a:xfrm>
          <a:prstGeom prst="rect">
            <a:avLst/>
          </a:prstGeom>
          <a:solidFill>
            <a:srgbClr val="595959"/>
          </a:solidFill>
          <a:ln w="9525" cap="rnd" cmpd="sng" algn="ctr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  <a:latin typeface="PT Sans Caption" panose="020B0603020203020204" pitchFamily="34" charset="-52"/>
              <a:ea typeface="+mj-ea"/>
              <a:cs typeface="+mj-cs"/>
              <a:sym typeface="PT Sans Caption" panose="020B0603020203020204" pitchFamily="34" charset="-52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3D7F2A8-98B9-9B47-8E0B-9FC19F12B9B1}"/>
              </a:ext>
            </a:extLst>
          </p:cNvPr>
          <p:cNvSpPr txBox="1">
            <a:spLocks/>
          </p:cNvSpPr>
          <p:nvPr/>
        </p:nvSpPr>
        <p:spPr>
          <a:xfrm>
            <a:off x="607104" y="430248"/>
            <a:ext cx="1087944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T Sans Caption" panose="020B0603020203020204" charset="0"/>
                <a:ea typeface="+mj-ea"/>
                <a:cs typeface="+mj-cs"/>
                <a:sym typeface="PT Sans Caption" panose="020B0603020203020204" charset="0"/>
              </a:defRPr>
            </a:lvl1pPr>
          </a:lstStyle>
          <a:p>
            <a:pPr defTabSz="931016"/>
            <a:r>
              <a:rPr lang="ru-RU" dirty="0">
                <a:latin typeface="PT Sans Caption" panose="020B0603020203020204" pitchFamily="34" charset="-52"/>
                <a:ea typeface="PT Sans Caption" panose="020B0603020203020204" pitchFamily="34" charset="-52"/>
                <a:cs typeface="Tahoma" panose="020B0604030504040204" pitchFamily="34" charset="0"/>
              </a:rPr>
              <a:t>Код маркировки</a:t>
            </a:r>
            <a:endParaRPr lang="bg-BG" dirty="0">
              <a:cs typeface="Helvetica"/>
            </a:endParaRPr>
          </a:p>
        </p:txBody>
      </p:sp>
      <p:cxnSp>
        <p:nvCxnSpPr>
          <p:cNvPr id="5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/>
          <p:nvPr/>
        </p:nvCxnSpPr>
        <p:spPr>
          <a:xfrm rot="5400000" flipH="1">
            <a:off x="5614008" y="169032"/>
            <a:ext cx="11030" cy="7164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1131316" y="4362479"/>
            <a:ext cx="2143792" cy="4616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Производитель</a:t>
            </a:r>
          </a:p>
          <a:p>
            <a:pPr algn="ctr"/>
            <a:r>
              <a:rPr lang="ru-RU" sz="14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(собственные средства)</a:t>
            </a: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5650748" y="4362479"/>
            <a:ext cx="569067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Заказ</a:t>
            </a: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8874173" y="4362479"/>
            <a:ext cx="2146357" cy="67710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ru-RU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Импортер </a:t>
            </a:r>
          </a:p>
          <a:p>
            <a:pPr algn="ctr"/>
            <a:r>
              <a:rPr lang="ru-RU" sz="14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(центр этикетирования </a:t>
            </a:r>
          </a:p>
          <a:p>
            <a:pPr algn="ctr"/>
            <a:r>
              <a:rPr lang="ru-RU" sz="1400" b="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и маркировки)</a:t>
            </a:r>
          </a:p>
        </p:txBody>
      </p:sp>
      <p:pic>
        <p:nvPicPr>
          <p:cNvPr id="12" name="Рисунок 11" descr="icon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8041" y="3079035"/>
            <a:ext cx="1187235" cy="1111988"/>
          </a:xfrm>
          <a:prstGeom prst="rect">
            <a:avLst/>
          </a:prstGeom>
        </p:spPr>
      </p:pic>
      <p:grpSp>
        <p:nvGrpSpPr>
          <p:cNvPr id="18" name="Группа 50"/>
          <p:cNvGrpSpPr>
            <a:grpSpLocks noChangeAspect="1"/>
          </p:cNvGrpSpPr>
          <p:nvPr/>
        </p:nvGrpSpPr>
        <p:grpSpPr bwMode="auto">
          <a:xfrm>
            <a:off x="9011455" y="3581537"/>
            <a:ext cx="324000" cy="324000"/>
            <a:chOff x="6525820" y="2527453"/>
            <a:chExt cx="306910" cy="306910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6525820" y="2527453"/>
              <a:ext cx="306910" cy="30691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6603030" y="2606594"/>
              <a:ext cx="152490" cy="146699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</p:grpSp>
      <p:grpSp>
        <p:nvGrpSpPr>
          <p:cNvPr id="21" name="Группа 50"/>
          <p:cNvGrpSpPr>
            <a:grpSpLocks noChangeAspect="1"/>
          </p:cNvGrpSpPr>
          <p:nvPr/>
        </p:nvGrpSpPr>
        <p:grpSpPr bwMode="auto">
          <a:xfrm>
            <a:off x="2748846" y="3570905"/>
            <a:ext cx="324000" cy="324000"/>
            <a:chOff x="6525820" y="2527453"/>
            <a:chExt cx="306910" cy="306910"/>
          </a:xfrm>
        </p:grpSpPr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6525820" y="2527453"/>
              <a:ext cx="306910" cy="30691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603030" y="2606594"/>
              <a:ext cx="152490" cy="146699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</p:grpSp>
      <p:sp>
        <p:nvSpPr>
          <p:cNvPr id="24" name="Равнобедренный треугольник 23"/>
          <p:cNvSpPr/>
          <p:nvPr/>
        </p:nvSpPr>
        <p:spPr>
          <a:xfrm rot="5400000">
            <a:off x="4395071" y="3678609"/>
            <a:ext cx="108000" cy="144000"/>
          </a:xfrm>
          <a:prstGeom prst="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6200000" flipH="1">
            <a:off x="7322586" y="3682154"/>
            <a:ext cx="108000" cy="144000"/>
          </a:xfrm>
          <a:prstGeom prst="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Rectangle 179"/>
          <p:cNvSpPr/>
          <p:nvPr/>
        </p:nvSpPr>
        <p:spPr>
          <a:xfrm>
            <a:off x="3955322" y="5405679"/>
            <a:ext cx="3806477" cy="45287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Уникальный идентификатор товара</a:t>
            </a:r>
          </a:p>
        </p:txBody>
      </p:sp>
      <p:sp>
        <p:nvSpPr>
          <p:cNvPr id="32" name="Rectangle 7"/>
          <p:cNvSpPr/>
          <p:nvPr/>
        </p:nvSpPr>
        <p:spPr>
          <a:xfrm>
            <a:off x="3855655" y="6063470"/>
            <a:ext cx="1418101" cy="410400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33" name="Rectangle 179"/>
          <p:cNvSpPr/>
          <p:nvPr/>
        </p:nvSpPr>
        <p:spPr>
          <a:xfrm>
            <a:off x="4043928" y="6079069"/>
            <a:ext cx="1070313" cy="39616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GTIN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7"/>
          <p:cNvSpPr/>
          <p:nvPr/>
        </p:nvSpPr>
        <p:spPr>
          <a:xfrm>
            <a:off x="5847905" y="6067014"/>
            <a:ext cx="1991861" cy="410400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35" name="Rectangle 179"/>
          <p:cNvSpPr/>
          <p:nvPr/>
        </p:nvSpPr>
        <p:spPr>
          <a:xfrm>
            <a:off x="5922333" y="6082613"/>
            <a:ext cx="1860695" cy="38199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Серийный номер</a:t>
            </a: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5511222" y="6142741"/>
            <a:ext cx="117020" cy="24622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en-US" sz="1600" dirty="0">
                <a:latin typeface="PT Sans Caption" panose="020B0603020203020204" pitchFamily="34" charset="-52"/>
                <a:ea typeface="PT Sans Caption" panose="020B0603020203020204" pitchFamily="34" charset="-52"/>
              </a:rPr>
              <a:t>+</a:t>
            </a:r>
            <a:endParaRPr lang="ru-RU" sz="1600" dirty="0"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3164914" y="5604022"/>
            <a:ext cx="351058" cy="7386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en-US" sz="4800" dirty="0">
                <a:solidFill>
                  <a:srgbClr val="F8F200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=</a:t>
            </a:r>
            <a:endParaRPr lang="ru-RU" sz="4800" dirty="0">
              <a:solidFill>
                <a:srgbClr val="F8F200"/>
              </a:solidFill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8229572" y="5628831"/>
            <a:ext cx="351058" cy="7386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algn="ctr"/>
            <a:r>
              <a:rPr lang="en-US" sz="4800" dirty="0">
                <a:solidFill>
                  <a:srgbClr val="F8F200"/>
                </a:solidFill>
                <a:latin typeface="PT Sans Caption" panose="020B0603020203020204" pitchFamily="34" charset="-52"/>
                <a:ea typeface="PT Sans Caption" panose="020B0603020203020204" pitchFamily="34" charset="-52"/>
              </a:rPr>
              <a:t>+</a:t>
            </a:r>
            <a:endParaRPr lang="ru-RU" sz="4800" dirty="0">
              <a:solidFill>
                <a:srgbClr val="F8F200"/>
              </a:solidFill>
              <a:latin typeface="PT Sans Caption" panose="020B0603020203020204" pitchFamily="34" charset="-52"/>
              <a:ea typeface="PT Sans Caption" panose="020B0603020203020204" pitchFamily="34" charset="-52"/>
            </a:endParaRPr>
          </a:p>
        </p:txBody>
      </p:sp>
      <p:sp>
        <p:nvSpPr>
          <p:cNvPr id="41" name="Rectangle 7"/>
          <p:cNvSpPr/>
          <p:nvPr/>
        </p:nvSpPr>
        <p:spPr>
          <a:xfrm>
            <a:off x="8966789" y="5783484"/>
            <a:ext cx="1991861" cy="410400"/>
          </a:xfrm>
          <a:prstGeom prst="rect">
            <a:avLst/>
          </a:prstGeom>
          <a:solidFill>
            <a:srgbClr val="F6F4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bg-BG" sz="1600" b="1" dirty="0">
              <a:solidFill>
                <a:srgbClr val="595959"/>
              </a:solidFill>
              <a:sym typeface="PT Sans Caption" panose="020B0603020203020204" pitchFamily="34" charset="0"/>
            </a:endParaRPr>
          </a:p>
        </p:txBody>
      </p:sp>
      <p:sp>
        <p:nvSpPr>
          <p:cNvPr id="42" name="Rectangle 179"/>
          <p:cNvSpPr/>
          <p:nvPr/>
        </p:nvSpPr>
        <p:spPr>
          <a:xfrm>
            <a:off x="9041217" y="5788450"/>
            <a:ext cx="1860695" cy="39971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03" tIns="45601" rIns="91203" bIns="4560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Код проверки</a:t>
            </a: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14606" y="3266354"/>
            <a:ext cx="817184" cy="10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icon-1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87126" y="3157883"/>
            <a:ext cx="1304852" cy="1188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1A7DFBB-08CE-44F2-83EC-8E71DEF5C28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53017" y="1254508"/>
            <a:ext cx="1163998" cy="1142442"/>
          </a:xfrm>
          <a:prstGeom prst="rect">
            <a:avLst/>
          </a:prstGeom>
        </p:spPr>
      </p:pic>
      <p:sp>
        <p:nvSpPr>
          <p:cNvPr id="46" name="Rectangle 24">
            <a:extLst>
              <a:ext uri="{FF2B5EF4-FFF2-40B4-BE49-F238E27FC236}">
                <a16:creationId xmlns:a16="http://schemas.microsoft.com/office/drawing/2014/main" id="{53E7FBA5-E486-456D-8558-141A1372F4E7}"/>
              </a:ext>
            </a:extLst>
          </p:cNvPr>
          <p:cNvSpPr/>
          <p:nvPr/>
        </p:nvSpPr>
        <p:spPr>
          <a:xfrm>
            <a:off x="6753153" y="1718808"/>
            <a:ext cx="3234988" cy="46166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r>
              <a:rPr lang="ru-RU" sz="1600" dirty="0">
                <a:solidFill>
                  <a:srgbClr val="595959"/>
                </a:solidFill>
                <a:latin typeface="PT Sans Caption" pitchFamily="34" charset="-52"/>
                <a:ea typeface="PT Sans Caption" panose="020B0603020203020204" pitchFamily="34" charset="-52"/>
              </a:rPr>
              <a:t>Оптовая и розничная торговля </a:t>
            </a:r>
            <a:br>
              <a:rPr lang="ru-RU" sz="1600" dirty="0">
                <a:solidFill>
                  <a:srgbClr val="595959"/>
                </a:solidFill>
                <a:latin typeface="PT Sans Caption" pitchFamily="34" charset="-52"/>
                <a:ea typeface="PT Sans Caption" panose="020B0603020203020204" pitchFamily="34" charset="-52"/>
              </a:rPr>
            </a:br>
            <a:r>
              <a:rPr lang="ru-RU" sz="1400" b="0" dirty="0">
                <a:solidFill>
                  <a:srgbClr val="595959"/>
                </a:solidFill>
                <a:latin typeface="PT Sans Caption" pitchFamily="34" charset="-52"/>
                <a:ea typeface="PT Sans Caption" panose="020B0603020203020204" pitchFamily="34" charset="-52"/>
              </a:rPr>
              <a:t>(для перемаркировки)</a:t>
            </a:r>
          </a:p>
        </p:txBody>
      </p:sp>
      <p:cxnSp>
        <p:nvCxnSpPr>
          <p:cNvPr id="47" name="Straight Connector 26">
            <a:extLst>
              <a:ext uri="{FF2B5EF4-FFF2-40B4-BE49-F238E27FC236}">
                <a16:creationId xmlns:a16="http://schemas.microsoft.com/office/drawing/2014/main" id="{46A05292-30AA-944A-B13B-9158E7DF1A5E}"/>
              </a:ext>
            </a:extLst>
          </p:cNvPr>
          <p:cNvCxnSpPr>
            <a:stCxn id="44" idx="2"/>
          </p:cNvCxnSpPr>
          <p:nvPr/>
        </p:nvCxnSpPr>
        <p:spPr>
          <a:xfrm>
            <a:off x="5935016" y="2396949"/>
            <a:ext cx="0" cy="756000"/>
          </a:xfrm>
          <a:prstGeom prst="line">
            <a:avLst/>
          </a:prstGeom>
          <a:ln w="254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50"/>
          <p:cNvGrpSpPr>
            <a:grpSpLocks noChangeAspect="1"/>
          </p:cNvGrpSpPr>
          <p:nvPr/>
        </p:nvGrpSpPr>
        <p:grpSpPr bwMode="auto">
          <a:xfrm>
            <a:off x="5772040" y="2840801"/>
            <a:ext cx="324000" cy="324000"/>
            <a:chOff x="6525820" y="2527453"/>
            <a:chExt cx="306910" cy="306910"/>
          </a:xfrm>
        </p:grpSpPr>
        <p:sp>
          <p:nvSpPr>
            <p:cNvPr id="50" name="Oval 16"/>
            <p:cNvSpPr>
              <a:spLocks noChangeArrowheads="1"/>
            </p:cNvSpPr>
            <p:nvPr/>
          </p:nvSpPr>
          <p:spPr bwMode="auto">
            <a:xfrm>
              <a:off x="6525820" y="2527453"/>
              <a:ext cx="306910" cy="306910"/>
            </a:xfrm>
            <a:prstGeom prst="ellipse">
              <a:avLst/>
            </a:prstGeom>
            <a:solidFill>
              <a:srgbClr val="F6F42E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6603030" y="2606594"/>
              <a:ext cx="152490" cy="146699"/>
            </a:xfrm>
            <a:custGeom>
              <a:avLst/>
              <a:gdLst>
                <a:gd name="T0" fmla="*/ 36 w 84"/>
                <a:gd name="T1" fmla="*/ 67 h 81"/>
                <a:gd name="T2" fmla="*/ 7 w 84"/>
                <a:gd name="T3" fmla="*/ 39 h 81"/>
                <a:gd name="T4" fmla="*/ 0 w 84"/>
                <a:gd name="T5" fmla="*/ 45 h 81"/>
                <a:gd name="T6" fmla="*/ 38 w 84"/>
                <a:gd name="T7" fmla="*/ 81 h 81"/>
                <a:gd name="T8" fmla="*/ 84 w 84"/>
                <a:gd name="T9" fmla="*/ 4 h 81"/>
                <a:gd name="T10" fmla="*/ 76 w 84"/>
                <a:gd name="T11" fmla="*/ 0 h 81"/>
                <a:gd name="T12" fmla="*/ 36 w 84"/>
                <a:gd name="T13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1">
                  <a:moveTo>
                    <a:pt x="36" y="67"/>
                  </a:moveTo>
                  <a:lnTo>
                    <a:pt x="7" y="39"/>
                  </a:lnTo>
                  <a:lnTo>
                    <a:pt x="0" y="45"/>
                  </a:lnTo>
                  <a:lnTo>
                    <a:pt x="38" y="81"/>
                  </a:lnTo>
                  <a:lnTo>
                    <a:pt x="84" y="4"/>
                  </a:lnTo>
                  <a:lnTo>
                    <a:pt x="76" y="0"/>
                  </a:lnTo>
                  <a:lnTo>
                    <a:pt x="36" y="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595959"/>
                </a:solidFill>
                <a:latin typeface="PT Sans Caption"/>
                <a:cs typeface="+mn-cs"/>
              </a:endParaRPr>
            </a:p>
          </p:txBody>
        </p:sp>
      </p:grpSp>
      <p:sp>
        <p:nvSpPr>
          <p:cNvPr id="52" name="Равнобедренный треугольник 51"/>
          <p:cNvSpPr/>
          <p:nvPr/>
        </p:nvSpPr>
        <p:spPr>
          <a:xfrm rot="10800000">
            <a:off x="5876540" y="2523203"/>
            <a:ext cx="108000" cy="144000"/>
          </a:xfrm>
          <a:prstGeom prst="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hisiDvSRix9UgXvAx2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1FV1HQTfaT3yLo99uQ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1FV1HQTfaT3yLo99uQ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1FV1HQTfaT3yLo99uQ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1FV1HQTfaT3yLo99uQ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xUk78kSNOWsET65AJ9U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1FV1HQTfaT3yLo99uQ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1FV1HQTfaT3yLo99uQ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pZyowSR_GPf7M1biQkF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pL7zhESE6oXRC252iLV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iaNt5tRDyptgaA4sqg2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4332</TotalTime>
  <Words>1314</Words>
  <Application>Microsoft Office PowerPoint</Application>
  <PresentationFormat>Широкоэкранный</PresentationFormat>
  <Paragraphs>296</Paragraphs>
  <Slides>25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Calibri Light</vt:lpstr>
      <vt:lpstr>Open Sans</vt:lpstr>
      <vt:lpstr>PT Sans Caption</vt:lpstr>
      <vt:lpstr>Arial</vt:lpstr>
      <vt:lpstr>Calibri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Маркировка уже работает </vt:lpstr>
      <vt:lpstr>Презентация PowerPoint</vt:lpstr>
      <vt:lpstr>Презентация PowerPoint</vt:lpstr>
      <vt:lpstr>Текущие эксперименты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Маркировка и прослеживаемость: обзор проекта    Ноябрь 2018</dc:title>
  <dc:creator>Юсупов Реваз</dc:creator>
  <cp:lastModifiedBy>Долгиев Александр</cp:lastModifiedBy>
  <cp:revision>82</cp:revision>
  <cp:lastPrinted>2019-04-05T14:46:21Z</cp:lastPrinted>
  <dcterms:created xsi:type="dcterms:W3CDTF">2018-11-14T17:09:52Z</dcterms:created>
  <dcterms:modified xsi:type="dcterms:W3CDTF">2020-01-13T14:39:24Z</dcterms:modified>
</cp:coreProperties>
</file>